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92" r:id="rId2"/>
    <p:sldId id="334" r:id="rId3"/>
    <p:sldId id="294" r:id="rId4"/>
    <p:sldId id="297" r:id="rId5"/>
    <p:sldId id="336" r:id="rId6"/>
    <p:sldId id="335" r:id="rId7"/>
    <p:sldId id="352" r:id="rId8"/>
    <p:sldId id="351" r:id="rId9"/>
    <p:sldId id="348" r:id="rId10"/>
    <p:sldId id="353" r:id="rId11"/>
    <p:sldId id="350" r:id="rId12"/>
    <p:sldId id="339" r:id="rId13"/>
    <p:sldId id="313" r:id="rId1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4" autoAdjust="0"/>
    <p:restoredTop sz="75735" autoAdjust="0"/>
  </p:normalViewPr>
  <p:slideViewPr>
    <p:cSldViewPr>
      <p:cViewPr>
        <p:scale>
          <a:sx n="75" d="100"/>
          <a:sy n="75" d="100"/>
        </p:scale>
        <p:origin x="-5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B70C-BC12-4696-8134-853C28F8A7A5}" type="datetimeFigureOut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C08DA-19C8-4F15-864F-4B6003CDC8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77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82D82-FFB7-4C76-99C1-883564735733}" type="slidenum">
              <a:rPr lang="en-US" altLang="ko-KR" smtClean="0"/>
              <a:pPr/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DCN(dynamic</a:t>
            </a:r>
            <a:r>
              <a:rPr lang="en-US" altLang="ko-KR" baseline="0" dirty="0" smtClean="0"/>
              <a:t> Circuit Network) </a:t>
            </a:r>
            <a:r>
              <a:rPr lang="ko-KR" altLang="en-US" baseline="0" dirty="0" smtClean="0"/>
              <a:t>환경이 </a:t>
            </a:r>
            <a:r>
              <a:rPr lang="en-US" altLang="ko-KR" baseline="0" dirty="0" smtClean="0"/>
              <a:t>KOREN POP</a:t>
            </a:r>
            <a:r>
              <a:rPr lang="ko-KR" altLang="en-US" baseline="0" dirty="0" smtClean="0"/>
              <a:t>에 구축되어 있으며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이를 통하여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일본과 미국으로 </a:t>
            </a:r>
            <a:r>
              <a:rPr lang="en-US" altLang="ko-KR" baseline="0" dirty="0" smtClean="0"/>
              <a:t>DCN</a:t>
            </a:r>
            <a:r>
              <a:rPr lang="ko-KR" altLang="en-US" baseline="0" dirty="0" smtClean="0"/>
              <a:t>이 연동될 수 있는 환경이며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모니터링을 위해 </a:t>
            </a:r>
            <a:r>
              <a:rPr lang="en-US" altLang="ko-KR" baseline="0" dirty="0" err="1" smtClean="0"/>
              <a:t>perfSONAR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자원 예약을 위한 웹 기반 환경을 마련해 두고 있습니다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800" b="1" dirty="0" smtClean="0">
                <a:latin typeface="+mn-lt"/>
              </a:rPr>
              <a:t>미래인터넷 환경은 다양한 멀티미디어를 이용하는 무선기반의 기술 </a:t>
            </a:r>
            <a:r>
              <a:rPr lang="ko-KR" altLang="en-US" sz="800" b="1" dirty="0" err="1" smtClean="0">
                <a:latin typeface="+mn-lt"/>
              </a:rPr>
              <a:t>트렌드로</a:t>
            </a:r>
            <a:r>
              <a:rPr lang="ko-KR" altLang="en-US" sz="800" b="1" dirty="0" smtClean="0">
                <a:latin typeface="+mn-lt"/>
              </a:rPr>
              <a:t> </a:t>
            </a:r>
            <a:endParaRPr lang="en-US" altLang="ko-KR" sz="800" b="1" dirty="0" smtClean="0">
              <a:latin typeface="+mn-lt"/>
            </a:endParaRPr>
          </a:p>
          <a:p>
            <a:pPr fontAlgn="base"/>
            <a:r>
              <a:rPr lang="ko-KR" altLang="en-US" sz="800" b="1" dirty="0" smtClean="0">
                <a:latin typeface="+mn-lt"/>
              </a:rPr>
              <a:t>급변함에 따라</a:t>
            </a:r>
            <a:r>
              <a:rPr lang="en-US" altLang="ko-KR" sz="800" b="1" dirty="0" smtClean="0">
                <a:latin typeface="+mn-lt"/>
              </a:rPr>
              <a:t> KOREN</a:t>
            </a:r>
            <a:r>
              <a:rPr lang="ko-KR" altLang="en-US" sz="800" b="1" dirty="0" smtClean="0">
                <a:latin typeface="+mn-lt"/>
              </a:rPr>
              <a:t>내 무선분야의 시험 환경 구축 필요</a:t>
            </a:r>
          </a:p>
          <a:p>
            <a:pPr fontAlgn="base"/>
            <a:endParaRPr lang="ko-KR" altLang="en-US" sz="800" b="1" dirty="0" smtClean="0">
              <a:latin typeface="+mn-lt"/>
            </a:endParaRPr>
          </a:p>
          <a:p>
            <a:pPr fontAlgn="base"/>
            <a:r>
              <a:rPr lang="ko-KR" altLang="en-US" sz="800" b="1" dirty="0" smtClean="0">
                <a:latin typeface="+mn-lt"/>
              </a:rPr>
              <a:t>유무선 융합서비스 등 차세대 미래인터넷 서비스에 대한 시험 및 시범서비스를 위해 유무선 통합 </a:t>
            </a:r>
            <a:r>
              <a:rPr lang="en-US" altLang="ko-KR" sz="800" b="1" dirty="0" smtClean="0">
                <a:latin typeface="+mn-lt"/>
              </a:rPr>
              <a:t>Access </a:t>
            </a:r>
            <a:r>
              <a:rPr lang="ko-KR" altLang="en-US" sz="800" b="1" dirty="0" smtClean="0">
                <a:latin typeface="+mn-lt"/>
              </a:rPr>
              <a:t>망 구축</a:t>
            </a:r>
            <a:endParaRPr lang="en-US" altLang="ko-KR" sz="800" b="1" dirty="0" smtClean="0">
              <a:latin typeface="+mn-lt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altLang="ko-KR" sz="800" dirty="0" smtClean="0">
                <a:latin typeface="+mn-lt"/>
              </a:rPr>
              <a:t>LTE </a:t>
            </a:r>
            <a:r>
              <a:rPr lang="ko-KR" altLang="en-US" sz="800" dirty="0" smtClean="0">
                <a:latin typeface="+mn-lt"/>
              </a:rPr>
              <a:t>소형 기지국</a:t>
            </a:r>
            <a:r>
              <a:rPr lang="en-US" altLang="ko-KR" sz="800" dirty="0" smtClean="0">
                <a:latin typeface="+mn-lt"/>
              </a:rPr>
              <a:t>(</a:t>
            </a:r>
            <a:r>
              <a:rPr lang="ko-KR" altLang="en-US" sz="800" dirty="0" err="1" smtClean="0">
                <a:latin typeface="+mn-lt"/>
              </a:rPr>
              <a:t>펨토셀</a:t>
            </a:r>
            <a:r>
              <a:rPr lang="en-US" altLang="ko-KR" sz="800" dirty="0" smtClean="0">
                <a:latin typeface="+mn-lt"/>
              </a:rPr>
              <a:t>), </a:t>
            </a:r>
            <a:r>
              <a:rPr lang="en-US" altLang="ko-KR" sz="800" dirty="0" err="1" smtClean="0">
                <a:latin typeface="+mn-lt"/>
              </a:rPr>
              <a:t>WiFi</a:t>
            </a:r>
            <a:r>
              <a:rPr lang="en-US" altLang="ko-KR" sz="800" dirty="0" smtClean="0">
                <a:latin typeface="+mn-lt"/>
              </a:rPr>
              <a:t> AP</a:t>
            </a:r>
            <a:r>
              <a:rPr lang="ko-KR" altLang="en-US" sz="800" dirty="0" smtClean="0">
                <a:latin typeface="+mn-lt"/>
              </a:rPr>
              <a:t>등으로 구축</a:t>
            </a:r>
            <a:endParaRPr lang="en-US" altLang="ko-KR" sz="800" dirty="0" smtClean="0">
              <a:latin typeface="+mn-lt"/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altLang="ko-KR" sz="800" dirty="0" smtClean="0">
              <a:latin typeface="+mn-lt"/>
            </a:endParaRPr>
          </a:p>
          <a:p>
            <a:r>
              <a:rPr lang="en-US" altLang="ko-KR" sz="800" dirty="0" smtClean="0">
                <a:latin typeface="+mn-ea"/>
              </a:rPr>
              <a:t>P-G/W(Packet Data Network Gateway, </a:t>
            </a:r>
            <a:r>
              <a:rPr lang="ko-KR" altLang="en-US" sz="800" dirty="0" err="1" smtClean="0">
                <a:latin typeface="+mn-ea"/>
              </a:rPr>
              <a:t>유선망</a:t>
            </a:r>
            <a:r>
              <a:rPr lang="en-US" altLang="ko-KR" sz="800" dirty="0" smtClean="0">
                <a:latin typeface="+mn-ea"/>
              </a:rPr>
              <a:t>(KOREN </a:t>
            </a:r>
            <a:r>
              <a:rPr lang="ko-KR" altLang="en-US" sz="800" dirty="0" smtClean="0">
                <a:latin typeface="+mn-ea"/>
              </a:rPr>
              <a:t>등</a:t>
            </a:r>
            <a:r>
              <a:rPr lang="en-US" altLang="ko-KR" sz="800" dirty="0" smtClean="0">
                <a:latin typeface="+mn-ea"/>
              </a:rPr>
              <a:t>)</a:t>
            </a:r>
            <a:r>
              <a:rPr lang="ko-KR" altLang="en-US" sz="800" dirty="0" smtClean="0">
                <a:latin typeface="+mn-ea"/>
              </a:rPr>
              <a:t>과의 연동 역할</a:t>
            </a:r>
            <a:r>
              <a:rPr lang="en-US" altLang="ko-KR" sz="800" dirty="0" smtClean="0">
                <a:latin typeface="+mn-ea"/>
              </a:rPr>
              <a:t>)</a:t>
            </a:r>
          </a:p>
          <a:p>
            <a:r>
              <a:rPr lang="en-US" altLang="ko-KR" sz="800" dirty="0" smtClean="0">
                <a:latin typeface="+mn-ea"/>
              </a:rPr>
              <a:t>S-G/W(Serving Gateway, LTE </a:t>
            </a:r>
            <a:r>
              <a:rPr lang="ko-KR" altLang="en-US" sz="800" dirty="0" smtClean="0">
                <a:latin typeface="+mn-ea"/>
              </a:rPr>
              <a:t>기지국과의 연동 역할</a:t>
            </a:r>
            <a:r>
              <a:rPr lang="en-US" altLang="ko-KR" sz="800" dirty="0" smtClean="0">
                <a:latin typeface="+mn-ea"/>
              </a:rPr>
              <a:t>) </a:t>
            </a:r>
          </a:p>
          <a:p>
            <a:r>
              <a:rPr lang="en-US" altLang="ko-KR" sz="800" dirty="0" smtClean="0">
                <a:latin typeface="+mn-ea"/>
              </a:rPr>
              <a:t>MME(Mobility Management Entity, </a:t>
            </a:r>
            <a:r>
              <a:rPr lang="ko-KR" altLang="en-US" sz="800" dirty="0" smtClean="0">
                <a:latin typeface="+mn-ea"/>
              </a:rPr>
              <a:t>단말의 위치등록</a:t>
            </a:r>
            <a:r>
              <a:rPr lang="en-US" altLang="ko-KR" sz="800" dirty="0" smtClean="0">
                <a:latin typeface="+mn-ea"/>
              </a:rPr>
              <a:t>, </a:t>
            </a:r>
            <a:r>
              <a:rPr lang="ko-KR" altLang="en-US" sz="800" dirty="0" err="1" smtClean="0">
                <a:latin typeface="+mn-ea"/>
              </a:rPr>
              <a:t>호처리</a:t>
            </a:r>
            <a:r>
              <a:rPr lang="ko-KR" altLang="en-US" sz="800" dirty="0" smtClean="0">
                <a:latin typeface="+mn-ea"/>
              </a:rPr>
              <a:t> 등 무선망 연동관리</a:t>
            </a:r>
            <a:r>
              <a:rPr lang="en-US" altLang="ko-KR" sz="800" dirty="0" smtClean="0">
                <a:latin typeface="+mn-ea"/>
              </a:rPr>
              <a:t>)</a:t>
            </a:r>
          </a:p>
          <a:p>
            <a:r>
              <a:rPr lang="en-US" altLang="ko-KR" sz="800" dirty="0" smtClean="0">
                <a:latin typeface="+mn-ea"/>
              </a:rPr>
              <a:t>HSS(Home Subscriber Server, </a:t>
            </a:r>
            <a:r>
              <a:rPr lang="ko-KR" altLang="en-US" sz="800" dirty="0" smtClean="0">
                <a:latin typeface="+mn-ea"/>
              </a:rPr>
              <a:t>가입자 위치등록</a:t>
            </a:r>
            <a:r>
              <a:rPr lang="en-US" altLang="ko-KR" sz="800" dirty="0" smtClean="0">
                <a:latin typeface="+mn-ea"/>
              </a:rPr>
              <a:t>) , </a:t>
            </a:r>
            <a:r>
              <a:rPr lang="en-US" altLang="ko-KR" sz="800" dirty="0" err="1" smtClean="0">
                <a:latin typeface="+mn-ea"/>
              </a:rPr>
              <a:t>AuC</a:t>
            </a:r>
            <a:r>
              <a:rPr lang="en-US" altLang="ko-KR" sz="800" dirty="0" smtClean="0">
                <a:latin typeface="+mn-ea"/>
              </a:rPr>
              <a:t>(Authentication Center, </a:t>
            </a:r>
            <a:r>
              <a:rPr lang="ko-KR" altLang="en-US" sz="800" dirty="0" smtClean="0">
                <a:latin typeface="+mn-ea"/>
              </a:rPr>
              <a:t>휴대폰 인증시스템</a:t>
            </a:r>
            <a:endParaRPr lang="ko-KR" altLang="en-US" sz="800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8DA-19C8-4F15-864F-4B6003CDC89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3CA2-3679-4BCB-9A44-F1A4AA81D12B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72FC-8E61-403E-8D9B-CEF8B2B0081D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1C37-D57D-4F84-A210-62E3439E21DD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D68-DA24-45E0-91B2-E90D6DCDA1CC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4758-730D-450F-A0C3-2E760670601E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8F2F-38C1-4D2C-82AF-C0CDDA6EB74F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18CD-D187-4FB1-9DE2-57B7F1900483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4859-262B-4553-852C-2DE566192D76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44DB-8BD1-43A4-A677-2B99BF716E01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A140-B59B-4121-919D-2A256C9B8944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01D7-2B24-4DBB-8809-29ED5BCA3C10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F5CD-B477-4F8B-9D2F-C3496066ACE5}" type="datetime1">
              <a:rPr lang="ko-KR" altLang="en-US" smtClean="0"/>
              <a:pPr/>
              <a:t>13. 11. 27.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D39B-F4C1-49F3-A525-1FE633C55F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B97F-033A-4C65-A363-0FC4604FFE95}" type="slidenum">
              <a:rPr lang="en-US" altLang="ko-KR"/>
              <a:pPr/>
              <a:t>1</a:t>
            </a:fld>
            <a:endParaRPr lang="en-US" altLang="ko-KR"/>
          </a:p>
        </p:txBody>
      </p:sp>
      <p:pic>
        <p:nvPicPr>
          <p:cNvPr id="2461698" name="Picture 7" descr="그레이표지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6394"/>
            <a:ext cx="9313192" cy="6957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61700" name="Text Box 9"/>
          <p:cNvSpPr txBox="1">
            <a:spLocks noChangeArrowheads="1"/>
          </p:cNvSpPr>
          <p:nvPr/>
        </p:nvSpPr>
        <p:spPr bwMode="auto">
          <a:xfrm>
            <a:off x="926594" y="1368540"/>
            <a:ext cx="7335815" cy="10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 KOREN Update </a:t>
            </a:r>
            <a:r>
              <a:rPr kumimoji="1" lang="en-US" altLang="ko-KR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endParaRPr kumimoji="1" lang="ko-KR" altLang="en-US" sz="6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61701" name="Text Box 10"/>
          <p:cNvSpPr txBox="1">
            <a:spLocks noChangeArrowheads="1"/>
          </p:cNvSpPr>
          <p:nvPr/>
        </p:nvSpPr>
        <p:spPr bwMode="auto">
          <a:xfrm>
            <a:off x="1286635" y="3743712"/>
            <a:ext cx="651660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ko-KR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TEIN NOC</a:t>
            </a:r>
            <a:r>
              <a:rPr kumimoji="1" lang="en-US" altLang="ko-KR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Workshop 2013</a:t>
            </a:r>
            <a:r>
              <a:rPr kumimoji="1" lang="en-US" altLang="ko-KR" sz="32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1" lang="en-US" altLang="ko-KR" sz="32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</a:br>
            <a:r>
              <a:rPr kumimoji="1" lang="en-US" altLang="ko-KR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2013. </a:t>
            </a:r>
            <a:r>
              <a:rPr kumimoji="1" lang="en-US" altLang="ko-KR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11.27.</a:t>
            </a:r>
            <a:endParaRPr kumimoji="1" lang="en-US" altLang="ko-KR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65884" y="5588917"/>
            <a:ext cx="417634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ko-KR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KOREN</a:t>
            </a:r>
            <a:endParaRPr kumimoji="1" lang="en-US" altLang="ko-KR" sz="3200" b="1" spc="5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630"/>
            <a:ext cx="1391578" cy="7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58" y="318325"/>
            <a:ext cx="1710189" cy="4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/>
              <a:t> Open Web IPTV </a:t>
            </a:r>
            <a:endParaRPr lang="ko-KR" altLang="en-US" dirty="0"/>
          </a:p>
        </p:txBody>
      </p:sp>
      <p:sp>
        <p:nvSpPr>
          <p:cNvPr id="133" name="Rectangle 5"/>
          <p:cNvSpPr>
            <a:spLocks noChangeArrowheads="1"/>
          </p:cNvSpPr>
          <p:nvPr/>
        </p:nvSpPr>
        <p:spPr bwMode="auto">
          <a:xfrm>
            <a:off x="0" y="3159297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7" name="내용 개체 틀 2"/>
          <p:cNvSpPr txBox="1">
            <a:spLocks/>
          </p:cNvSpPr>
          <p:nvPr/>
        </p:nvSpPr>
        <p:spPr>
          <a:xfrm>
            <a:off x="457200" y="764703"/>
            <a:ext cx="8229600" cy="220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Develop open contents transmission </a:t>
            </a:r>
            <a:r>
              <a:rPr lang="en-US" altLang="ko-K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p</a:t>
            </a: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latform and deploy </a:t>
            </a:r>
            <a:r>
              <a:rPr lang="en-US" altLang="ko-KR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testbed</a:t>
            </a: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Develop web based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contents delivery </a:t>
            </a:r>
            <a:r>
              <a:rPr lang="en-US" altLang="ko-KR" sz="1800" b="1" dirty="0">
                <a:solidFill>
                  <a:schemeClr val="tx1"/>
                </a:solidFill>
              </a:rPr>
              <a:t>p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latform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Develop web based contents gathering tech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(medical contents)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Video service test with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using CCN tech</a:t>
            </a:r>
            <a:r>
              <a:rPr lang="en-US" altLang="ko-KR" sz="1800" dirty="0" smtClean="0">
                <a:solidFill>
                  <a:schemeClr val="tx1"/>
                </a:solidFill>
              </a:rPr>
              <a:t>.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b="1" dirty="0" err="1" smtClean="0">
                <a:solidFill>
                  <a:schemeClr val="tx1"/>
                </a:solidFill>
              </a:rPr>
              <a:t>QoS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/</a:t>
            </a:r>
            <a:r>
              <a:rPr lang="en-US" altLang="ko-KR" sz="1800" b="1" dirty="0" err="1" smtClean="0">
                <a:solidFill>
                  <a:schemeClr val="tx1"/>
                </a:solidFill>
              </a:rPr>
              <a:t>QoE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 measurement </a:t>
            </a:r>
            <a:r>
              <a:rPr lang="en-US" altLang="ko-KR" sz="1800" dirty="0" smtClean="0">
                <a:solidFill>
                  <a:schemeClr val="tx1"/>
                </a:solidFill>
              </a:rPr>
              <a:t>research via contents delivery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Deploy global contents delivery research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testbed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</a:p>
          <a:p>
            <a:pPr marL="800100" lvl="2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5757"/>
            <a:ext cx="5389017" cy="363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err="1" smtClean="0"/>
              <a:t>Realtime</a:t>
            </a:r>
            <a:r>
              <a:rPr lang="en-US" altLang="ko-KR" dirty="0" smtClean="0"/>
              <a:t> traffic control</a:t>
            </a:r>
            <a:endParaRPr lang="ko-KR" altLang="en-US" dirty="0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-36512" y="34142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1476376" y="1772816"/>
            <a:ext cx="2840037" cy="5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457200" y="1124744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Deploy and test </a:t>
            </a:r>
            <a:r>
              <a:rPr lang="en-US" altLang="ko-KR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realtime</a:t>
            </a: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traffic control function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b="1" dirty="0" smtClean="0">
                <a:solidFill>
                  <a:schemeClr val="tx1"/>
                </a:solidFill>
              </a:rPr>
              <a:t>10Gbps level web traffic analysis </a:t>
            </a:r>
            <a:r>
              <a:rPr lang="en-US" altLang="ko-KR" sz="1800" dirty="0" smtClean="0">
                <a:solidFill>
                  <a:schemeClr val="tx1"/>
                </a:solidFill>
              </a:rPr>
              <a:t>and monitoring 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Develop </a:t>
            </a:r>
            <a:r>
              <a:rPr lang="en-US" altLang="ko-KR" sz="1800" b="1" dirty="0">
                <a:solidFill>
                  <a:schemeClr val="tx1"/>
                </a:solidFill>
              </a:rPr>
              <a:t>GUI for monitoring 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>
                <a:solidFill>
                  <a:schemeClr val="tx1"/>
                </a:solidFill>
              </a:rPr>
              <a:t>Domestic function </a:t>
            </a:r>
            <a:r>
              <a:rPr lang="en-US" altLang="ko-KR" sz="1800" dirty="0" smtClean="0">
                <a:solidFill>
                  <a:schemeClr val="tx1"/>
                </a:solidFill>
              </a:rPr>
              <a:t>test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Practical test with placing prototype system in TEIN POP (HK, SG) </a:t>
            </a:r>
          </a:p>
          <a:p>
            <a:pPr marL="800100" lvl="2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28" y="3284984"/>
            <a:ext cx="4296124" cy="252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_x251306096" descr="EMB00001a68175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1419"/>
            <a:ext cx="3600384" cy="24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7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부제목 2"/>
          <p:cNvSpPr>
            <a:spLocks noGrp="1"/>
          </p:cNvSpPr>
          <p:nvPr>
            <p:ph type="subTitle" idx="1"/>
          </p:nvPr>
        </p:nvSpPr>
        <p:spPr>
          <a:xfrm>
            <a:off x="386535" y="953725"/>
            <a:ext cx="8064896" cy="504056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Backbone Restructuring is expected in 2014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   - Focus on testing &amp; verifying of ICT technology 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   - Enable flexible environment for future internet research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  - Expand based on existing facilities(OF/SDN, mobile  and so on) </a:t>
            </a:r>
          </a:p>
          <a:p>
            <a:pPr algn="l">
              <a:lnSpc>
                <a:spcPct val="120000"/>
              </a:lnSpc>
            </a:pP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342900" indent="-3429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Participating Various pilot project  </a:t>
            </a:r>
          </a:p>
          <a:p>
            <a:pPr algn="l">
              <a:lnSpc>
                <a:spcPct val="12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  - </a:t>
            </a:r>
            <a:r>
              <a:rPr lang="en-US" altLang="ko-KR" sz="1800" dirty="0" err="1" smtClean="0">
                <a:solidFill>
                  <a:schemeClr val="tx1"/>
                </a:solidFill>
                <a:latin typeface="+mn-ea"/>
              </a:rPr>
              <a:t>BigData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 analysis, Giga Internet, M2M, Clouds and etc. </a:t>
            </a:r>
          </a:p>
          <a:p>
            <a:pPr algn="l">
              <a:lnSpc>
                <a:spcPct val="120000"/>
              </a:lnSpc>
            </a:pPr>
            <a:endParaRPr lang="en-US" altLang="ko-KR" sz="1800" dirty="0">
              <a:solidFill>
                <a:schemeClr val="tx1"/>
              </a:solidFill>
              <a:latin typeface="+mn-ea"/>
            </a:endParaRPr>
          </a:p>
          <a:p>
            <a:pPr marL="342900" indent="-342900" algn="l">
              <a:lnSpc>
                <a:spcPct val="120000"/>
              </a:lnSpc>
              <a:buFont typeface="Wingdings" pitchFamily="2" charset="2"/>
              <a:buChar char="v"/>
            </a:pPr>
            <a:endParaRPr lang="en-US" altLang="ko-KR" sz="1800" dirty="0">
              <a:solidFill>
                <a:schemeClr val="tx1"/>
              </a:solidFill>
              <a:latin typeface="+mn-ea"/>
            </a:endParaRPr>
          </a:p>
          <a:p>
            <a:pPr marL="342900" indent="-342900" algn="l">
              <a:lnSpc>
                <a:spcPct val="120000"/>
              </a:lnSpc>
              <a:buFont typeface="Wingdings" pitchFamily="2" charset="2"/>
              <a:buChar char="v"/>
            </a:pP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/>
              <a:t> Plans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1294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96625" y="2780928"/>
            <a:ext cx="6660739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+mn-ea"/>
              </a:rPr>
              <a:t>Thank you</a:t>
            </a:r>
          </a:p>
          <a:p>
            <a:pPr algn="ctr">
              <a:lnSpc>
                <a:spcPct val="150000"/>
              </a:lnSpc>
            </a:pPr>
            <a:r>
              <a:rPr lang="en-US" altLang="ko-KR" sz="4400" b="1" dirty="0" err="1" smtClean="0">
                <a:latin typeface="+mn-ea"/>
              </a:rPr>
              <a:t>noc</a:t>
            </a:r>
            <a:r>
              <a:rPr lang="en-US" altLang="ko-KR" sz="4400" b="1" dirty="0" err="1" smtClean="0">
                <a:latin typeface="+mn-ea"/>
              </a:rPr>
              <a:t>@</a:t>
            </a:r>
            <a:r>
              <a:rPr lang="en-US" altLang="ko-KR" sz="4400" b="1" dirty="0" err="1" smtClean="0">
                <a:latin typeface="+mn-ea"/>
              </a:rPr>
              <a:t>koren</a:t>
            </a:r>
            <a:r>
              <a:rPr lang="en-US" altLang="ko-KR" sz="4400" b="1" dirty="0" err="1" smtClean="0">
                <a:latin typeface="+mn-ea"/>
              </a:rPr>
              <a:t>.kr</a:t>
            </a:r>
            <a:endParaRPr lang="en-US" altLang="ko-KR" sz="4400" b="1" dirty="0" smtClean="0">
              <a:latin typeface="+mn-ea"/>
            </a:endParaRPr>
          </a:p>
        </p:txBody>
      </p:sp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88" y="1175452"/>
            <a:ext cx="1800200" cy="91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39" y="1338320"/>
            <a:ext cx="2727511" cy="6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내용 개체 틀 2"/>
          <p:cNvSpPr txBox="1">
            <a:spLocks/>
          </p:cNvSpPr>
          <p:nvPr/>
        </p:nvSpPr>
        <p:spPr>
          <a:xfrm>
            <a:off x="457200" y="908720"/>
            <a:ext cx="8435280" cy="511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Infrastructure status   </a:t>
            </a:r>
            <a:endParaRPr lang="en-US" altLang="ko-KR" sz="24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Up to 60G backbone for </a:t>
            </a:r>
            <a:r>
              <a:rPr lang="en-US" altLang="ko-KR" sz="1800" dirty="0">
                <a:solidFill>
                  <a:schemeClr val="tx1"/>
                </a:solidFill>
              </a:rPr>
              <a:t>testing network equipment capability </a:t>
            </a:r>
          </a:p>
          <a:p>
            <a:pPr marL="1200150" lvl="2" indent="-285750" algn="l"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10~60G backbone is deployed nationwide  (6 Pops)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About 60 connections to user site </a:t>
            </a:r>
          </a:p>
          <a:p>
            <a:pPr marL="1200150" lvl="2" indent="-285750" algn="l"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POINTS </a:t>
            </a:r>
            <a:r>
              <a:rPr lang="en-US" altLang="ko-KR" sz="1400" dirty="0">
                <a:solidFill>
                  <a:schemeClr val="tx1"/>
                </a:solidFill>
              </a:rPr>
              <a:t>and </a:t>
            </a:r>
            <a:r>
              <a:rPr lang="en-US" altLang="ko-KR" sz="1400" dirty="0" smtClean="0">
                <a:solidFill>
                  <a:schemeClr val="tx1"/>
                </a:solidFill>
              </a:rPr>
              <a:t>other facilities </a:t>
            </a:r>
            <a:r>
              <a:rPr lang="en-US" altLang="ko-KR" sz="1400" dirty="0">
                <a:solidFill>
                  <a:schemeClr val="tx1"/>
                </a:solidFill>
              </a:rPr>
              <a:t>in place for the experiment 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lvl="2" algn="l"/>
            <a:r>
              <a:rPr lang="en-US" altLang="ko-KR" sz="1400" dirty="0" smtClean="0">
                <a:solidFill>
                  <a:schemeClr val="tx1"/>
                </a:solidFill>
              </a:rPr>
              <a:t>     - MPLS-TP &amp; ROADM Integrated System – Multi-layer Optical Network Ctrl Platform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M</a:t>
            </a:r>
            <a:r>
              <a:rPr lang="en-US" altLang="ko-KR" sz="1400" dirty="0" smtClean="0">
                <a:solidFill>
                  <a:schemeClr val="tx1"/>
                </a:solidFill>
              </a:rPr>
              <a:t>esh environment (1G)as 1 G separate connection between POPs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Resources re-location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Distributed SDN/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Openflow</a:t>
            </a:r>
            <a:r>
              <a:rPr lang="en-US" altLang="ko-KR" sz="1400" dirty="0" smtClean="0">
                <a:solidFill>
                  <a:schemeClr val="tx1"/>
                </a:solidFill>
              </a:rPr>
              <a:t> resources was re-located for efficiency .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Collaborate with Other resources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M2M 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testbed</a:t>
            </a:r>
            <a:r>
              <a:rPr lang="en-US" altLang="ko-KR" sz="1400" dirty="0" smtClean="0">
                <a:solidFill>
                  <a:schemeClr val="tx1"/>
                </a:solidFill>
              </a:rPr>
              <a:t>, Cloud nodes, 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Bigdata</a:t>
            </a:r>
            <a:r>
              <a:rPr lang="en-US" altLang="ko-KR" sz="1400" dirty="0" smtClean="0">
                <a:solidFill>
                  <a:schemeClr val="tx1"/>
                </a:solidFill>
              </a:rPr>
              <a:t> facility, Giga internet service infra and 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etc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Projects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(Awarded) </a:t>
            </a:r>
            <a:r>
              <a:rPr lang="en-US" altLang="ko-KR" sz="1800" dirty="0" smtClean="0">
                <a:solidFill>
                  <a:schemeClr val="tx1"/>
                </a:solidFill>
              </a:rPr>
              <a:t>SDN</a:t>
            </a:r>
            <a:r>
              <a:rPr lang="en-US" altLang="ko-KR" sz="1800" dirty="0" smtClean="0">
                <a:solidFill>
                  <a:schemeClr val="tx1"/>
                </a:solidFill>
              </a:rPr>
              <a:t>, </a:t>
            </a:r>
            <a:r>
              <a:rPr lang="en-US" altLang="ko-KR" sz="1800" dirty="0" smtClean="0">
                <a:solidFill>
                  <a:schemeClr val="tx1"/>
                </a:solidFill>
              </a:rPr>
              <a:t>Open contents , Mobile environment </a:t>
            </a:r>
          </a:p>
          <a:p>
            <a:pPr marL="1200150" lvl="2" indent="-285750" algn="l"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5 Awarded projects are on-going now </a:t>
            </a:r>
          </a:p>
          <a:p>
            <a:pPr marL="1200150" lvl="2" indent="-285750" algn="l"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Focus on future internet related issues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(TEIN related )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eTEIN</a:t>
            </a:r>
            <a:r>
              <a:rPr lang="en-US" altLang="ko-KR" sz="1800" dirty="0" smtClean="0">
                <a:solidFill>
                  <a:schemeClr val="tx1"/>
                </a:solidFill>
              </a:rPr>
              <a:t> KOREN Project </a:t>
            </a:r>
          </a:p>
          <a:p>
            <a:pPr marL="1200150" lvl="2" indent="-285750" algn="l"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SDN, IPTV, Traffic control </a:t>
            </a:r>
            <a:r>
              <a:rPr lang="en-US" altLang="ko-KR" sz="1400" dirty="0" smtClean="0">
                <a:solidFill>
                  <a:schemeClr val="tx1"/>
                </a:solidFill>
              </a:rPr>
              <a:t>projects(DPI )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/>
          <a:lstStyle/>
          <a:p>
            <a:pPr algn="l"/>
            <a:r>
              <a:rPr lang="en-US" altLang="ko-KR" dirty="0" smtClean="0"/>
              <a:t> </a:t>
            </a:r>
            <a:r>
              <a:rPr lang="en-US" altLang="ko-KR" sz="3600" dirty="0" smtClean="0"/>
              <a:t>KOREN Update in 2013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194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613405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/>
          <a:lstStyle/>
          <a:p>
            <a:pPr algn="l"/>
            <a:r>
              <a:rPr lang="en-US" altLang="ko-KR" dirty="0" smtClean="0"/>
              <a:t> </a:t>
            </a:r>
            <a:r>
              <a:rPr lang="en-US" altLang="ko-KR" sz="3600" dirty="0" smtClean="0"/>
              <a:t>Backbone  </a:t>
            </a:r>
            <a:endParaRPr lang="ko-KR" alt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6525" y="6300028"/>
            <a:ext cx="12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2013. Jan.</a:t>
            </a:r>
            <a:endParaRPr lang="ko-KR" altLang="en-US" dirty="0"/>
          </a:p>
        </p:txBody>
      </p:sp>
      <p:sp>
        <p:nvSpPr>
          <p:cNvPr id="109" name="원호 108"/>
          <p:cNvSpPr/>
          <p:nvPr/>
        </p:nvSpPr>
        <p:spPr>
          <a:xfrm rot="21085214">
            <a:off x="2920291" y="1415261"/>
            <a:ext cx="1885440" cy="1812107"/>
          </a:xfrm>
          <a:prstGeom prst="arc">
            <a:avLst>
              <a:gd name="adj1" fmla="val 12054654"/>
              <a:gd name="adj2" fmla="val 20543864"/>
            </a:avLst>
          </a:prstGeom>
          <a:ln w="50800">
            <a:solidFill>
              <a:srgbClr val="D8862C"/>
            </a:solidFill>
          </a:ln>
          <a:effectLst>
            <a:outerShdw blurRad="63500" sx="102000" sy="102000" algn="ctr" rotWithShape="0">
              <a:schemeClr val="bg1">
                <a:alpha val="92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20" name="Picture 3" descr="E:\희경\구성도\백본망이미지\backb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6" y="1242820"/>
            <a:ext cx="3405353" cy="48827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원호 120"/>
          <p:cNvSpPr/>
          <p:nvPr/>
        </p:nvSpPr>
        <p:spPr>
          <a:xfrm>
            <a:off x="1866126" y="2151660"/>
            <a:ext cx="1049690" cy="566662"/>
          </a:xfrm>
          <a:prstGeom prst="arc">
            <a:avLst>
              <a:gd name="adj1" fmla="val 14369669"/>
              <a:gd name="adj2" fmla="val 17633191"/>
            </a:avLst>
          </a:prstGeom>
          <a:ln w="28575">
            <a:solidFill>
              <a:srgbClr val="D8862C"/>
            </a:solidFill>
          </a:ln>
          <a:effectLst>
            <a:outerShdw blurRad="63500" sx="102000" sy="102000" algn="ctr" rotWithShape="0">
              <a:schemeClr val="bg1">
                <a:alpha val="92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2" name="원호 121"/>
          <p:cNvSpPr/>
          <p:nvPr/>
        </p:nvSpPr>
        <p:spPr>
          <a:xfrm rot="17942827">
            <a:off x="3171204" y="2113902"/>
            <a:ext cx="2089731" cy="1442853"/>
          </a:xfrm>
          <a:prstGeom prst="arc">
            <a:avLst>
              <a:gd name="adj1" fmla="val 12327801"/>
              <a:gd name="adj2" fmla="val 20442360"/>
            </a:avLst>
          </a:prstGeom>
          <a:ln w="50800">
            <a:solidFill>
              <a:srgbClr val="D8862C"/>
            </a:solidFill>
          </a:ln>
          <a:effectLst>
            <a:outerShdw blurRad="63500" sx="102000" sy="102000" algn="ctr" rotWithShape="0">
              <a:schemeClr val="bg1">
                <a:alpha val="92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3" name="원호 122"/>
          <p:cNvSpPr/>
          <p:nvPr/>
        </p:nvSpPr>
        <p:spPr>
          <a:xfrm rot="15960205">
            <a:off x="2545931" y="3876370"/>
            <a:ext cx="1448974" cy="933327"/>
          </a:xfrm>
          <a:prstGeom prst="arc">
            <a:avLst>
              <a:gd name="adj1" fmla="val 14506960"/>
              <a:gd name="adj2" fmla="val 20442360"/>
            </a:avLst>
          </a:prstGeom>
          <a:ln w="50800">
            <a:solidFill>
              <a:srgbClr val="D8862C"/>
            </a:solidFill>
          </a:ln>
          <a:effectLst>
            <a:outerShdw blurRad="63500" sx="102000" sy="102000" algn="ctr" rotWithShape="0">
              <a:schemeClr val="bg1">
                <a:alpha val="92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24" name="그룹 123"/>
          <p:cNvGrpSpPr/>
          <p:nvPr/>
        </p:nvGrpSpPr>
        <p:grpSpPr>
          <a:xfrm>
            <a:off x="2863758" y="3357562"/>
            <a:ext cx="950506" cy="661818"/>
            <a:chOff x="6319219" y="1005056"/>
            <a:chExt cx="864096" cy="601653"/>
          </a:xfrm>
        </p:grpSpPr>
        <p:sp>
          <p:nvSpPr>
            <p:cNvPr id="216" name="타원 215"/>
            <p:cNvSpPr/>
            <p:nvPr/>
          </p:nvSpPr>
          <p:spPr>
            <a:xfrm>
              <a:off x="6319219" y="1005056"/>
              <a:ext cx="864096" cy="601653"/>
            </a:xfrm>
            <a:prstGeom prst="ellipse">
              <a:avLst/>
            </a:prstGeom>
            <a:solidFill>
              <a:srgbClr val="C1B0DA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7" name="TextBox 516"/>
            <p:cNvSpPr txBox="1"/>
            <p:nvPr/>
          </p:nvSpPr>
          <p:spPr>
            <a:xfrm>
              <a:off x="6436350" y="1105827"/>
              <a:ext cx="629834" cy="363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/>
                <a:t>JGN-X</a:t>
              </a:r>
            </a:p>
            <a:p>
              <a:pPr algn="ctr"/>
              <a:r>
                <a:rPr lang="en-US" altLang="ko-KR" sz="1000" b="1" dirty="0" smtClean="0"/>
                <a:t>(JAPAN)</a:t>
              </a:r>
              <a:endParaRPr lang="ko-KR" altLang="en-US" sz="1000" b="1" dirty="0"/>
            </a:p>
          </p:txBody>
        </p:sp>
      </p:grpSp>
      <p:grpSp>
        <p:nvGrpSpPr>
          <p:cNvPr id="125" name="그룹 124"/>
          <p:cNvGrpSpPr/>
          <p:nvPr/>
        </p:nvGrpSpPr>
        <p:grpSpPr>
          <a:xfrm>
            <a:off x="2435130" y="4572008"/>
            <a:ext cx="950506" cy="661818"/>
            <a:chOff x="7596336" y="358912"/>
            <a:chExt cx="864096" cy="601653"/>
          </a:xfrm>
        </p:grpSpPr>
        <p:sp>
          <p:nvSpPr>
            <p:cNvPr id="214" name="타원 213"/>
            <p:cNvSpPr/>
            <p:nvPr/>
          </p:nvSpPr>
          <p:spPr>
            <a:xfrm>
              <a:off x="7596336" y="358912"/>
              <a:ext cx="864096" cy="601653"/>
            </a:xfrm>
            <a:prstGeom prst="ellipse">
              <a:avLst/>
            </a:prstGeom>
            <a:solidFill>
              <a:srgbClr val="C1B0DA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5" name="TextBox 514"/>
            <p:cNvSpPr txBox="1"/>
            <p:nvPr/>
          </p:nvSpPr>
          <p:spPr>
            <a:xfrm>
              <a:off x="7655526" y="459683"/>
              <a:ext cx="745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/>
                <a:t>Internet2</a:t>
              </a:r>
            </a:p>
            <a:p>
              <a:pPr algn="ctr"/>
              <a:r>
                <a:rPr lang="en-US" altLang="ko-KR" sz="1000" b="1" dirty="0" smtClean="0"/>
                <a:t>(USA)</a:t>
              </a:r>
              <a:endParaRPr lang="ko-KR" altLang="en-US" sz="1000" b="1" dirty="0"/>
            </a:p>
          </p:txBody>
        </p:sp>
      </p:grpSp>
      <p:cxnSp>
        <p:nvCxnSpPr>
          <p:cNvPr id="126" name="직선 연결선 125"/>
          <p:cNvCxnSpPr/>
          <p:nvPr/>
        </p:nvCxnSpPr>
        <p:spPr>
          <a:xfrm flipH="1">
            <a:off x="4430677" y="1958123"/>
            <a:ext cx="151355" cy="465142"/>
          </a:xfrm>
          <a:prstGeom prst="line">
            <a:avLst/>
          </a:prstGeom>
          <a:ln w="1905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>
            <a:off x="4749672" y="2125763"/>
            <a:ext cx="107084" cy="950503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>
            <a:off x="5068637" y="3245998"/>
            <a:ext cx="783111" cy="172053"/>
          </a:xfrm>
          <a:prstGeom prst="line">
            <a:avLst/>
          </a:prstGeom>
          <a:ln w="1905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>
            <a:off x="4905930" y="3420495"/>
            <a:ext cx="1535937" cy="845842"/>
          </a:xfrm>
          <a:prstGeom prst="line">
            <a:avLst/>
          </a:prstGeom>
          <a:ln w="1905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 flipH="1">
            <a:off x="4582031" y="3420495"/>
            <a:ext cx="250482" cy="1048974"/>
          </a:xfrm>
          <a:prstGeom prst="line">
            <a:avLst/>
          </a:prstGeom>
          <a:ln w="1905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 flipH="1">
            <a:off x="4212652" y="4714721"/>
            <a:ext cx="250482" cy="1048974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  <a:effectLst>
            <a:outerShdw blurRad="63500" sx="102000" sy="102000" algn="ctr" rotWithShape="0">
              <a:schemeClr val="bg1">
                <a:alpha val="92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그룹 131"/>
          <p:cNvGrpSpPr/>
          <p:nvPr/>
        </p:nvGrpSpPr>
        <p:grpSpPr>
          <a:xfrm>
            <a:off x="3162477" y="1317058"/>
            <a:ext cx="720080" cy="661818"/>
            <a:chOff x="6804799" y="1877513"/>
            <a:chExt cx="654618" cy="601653"/>
          </a:xfrm>
        </p:grpSpPr>
        <p:sp>
          <p:nvSpPr>
            <p:cNvPr id="212" name="타원 211"/>
            <p:cNvSpPr/>
            <p:nvPr/>
          </p:nvSpPr>
          <p:spPr>
            <a:xfrm>
              <a:off x="6804799" y="1877513"/>
              <a:ext cx="654618" cy="601653"/>
            </a:xfrm>
            <a:prstGeom prst="ellipse">
              <a:avLst/>
            </a:prstGeom>
            <a:solidFill>
              <a:srgbClr val="C1B0DA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3" name="TextBox 512"/>
            <p:cNvSpPr txBox="1"/>
            <p:nvPr/>
          </p:nvSpPr>
          <p:spPr>
            <a:xfrm>
              <a:off x="6894426" y="1978284"/>
              <a:ext cx="475364" cy="363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dirty="0" smtClean="0"/>
                <a:t>TEIN4</a:t>
              </a:r>
            </a:p>
            <a:p>
              <a:pPr algn="ctr"/>
              <a:r>
                <a:rPr lang="en-US" altLang="ko-KR" sz="1000" dirty="0" smtClean="0"/>
                <a:t>(HK)</a:t>
              </a:r>
              <a:endParaRPr lang="ko-KR" altLang="en-US" sz="1000" dirty="0"/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4540958" y="2901101"/>
            <a:ext cx="700385" cy="633670"/>
            <a:chOff x="2295992" y="2122585"/>
            <a:chExt cx="636714" cy="576064"/>
          </a:xfrm>
        </p:grpSpPr>
        <p:grpSp>
          <p:nvGrpSpPr>
            <p:cNvPr id="208" name="그룹 207"/>
            <p:cNvGrpSpPr/>
            <p:nvPr/>
          </p:nvGrpSpPr>
          <p:grpSpPr>
            <a:xfrm>
              <a:off x="2326316" y="2122585"/>
              <a:ext cx="576064" cy="576064"/>
              <a:chOff x="6534884" y="2224688"/>
              <a:chExt cx="576064" cy="576064"/>
            </a:xfrm>
          </p:grpSpPr>
          <p:sp>
            <p:nvSpPr>
              <p:cNvPr id="210" name="타원 209"/>
              <p:cNvSpPr/>
              <p:nvPr/>
            </p:nvSpPr>
            <p:spPr>
              <a:xfrm>
                <a:off x="6534884" y="2224688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rgbClr val="1F5E89"/>
                  </a:gs>
                  <a:gs pos="61000">
                    <a:srgbClr val="30ADD4"/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1" name="타원 210"/>
              <p:cNvSpPr/>
              <p:nvPr/>
            </p:nvSpPr>
            <p:spPr>
              <a:xfrm>
                <a:off x="6661564" y="2255138"/>
                <a:ext cx="322704" cy="2575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7000"/>
                    </a:schemeClr>
                  </a:gs>
                  <a:gs pos="7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209" name="TextBox 508"/>
            <p:cNvSpPr txBox="1"/>
            <p:nvPr/>
          </p:nvSpPr>
          <p:spPr>
            <a:xfrm>
              <a:off x="2295992" y="2290064"/>
              <a:ext cx="6367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 err="1">
                  <a:solidFill>
                    <a:schemeClr val="bg1"/>
                  </a:solidFill>
                  <a:ea typeface="나눔고딕" pitchFamily="50" charset="-127"/>
                </a:rPr>
                <a:t>Daejeon</a:t>
              </a:r>
              <a:endParaRPr lang="ko-KR" altLang="en-US" sz="900" b="1" dirty="0">
                <a:solidFill>
                  <a:schemeClr val="bg1"/>
                </a:solidFill>
                <a:latin typeface="+mj-lt"/>
                <a:ea typeface="나눔고딕" pitchFamily="50" charset="-127"/>
              </a:endParaRPr>
            </a:p>
          </p:txBody>
        </p:sp>
      </p:grpSp>
      <p:grpSp>
        <p:nvGrpSpPr>
          <p:cNvPr id="134" name="그룹 133"/>
          <p:cNvGrpSpPr/>
          <p:nvPr/>
        </p:nvGrpSpPr>
        <p:grpSpPr>
          <a:xfrm>
            <a:off x="4009605" y="2236863"/>
            <a:ext cx="633670" cy="633670"/>
            <a:chOff x="6085500" y="980728"/>
            <a:chExt cx="576064" cy="576064"/>
          </a:xfrm>
        </p:grpSpPr>
        <p:grpSp>
          <p:nvGrpSpPr>
            <p:cNvPr id="204" name="그룹 203"/>
            <p:cNvGrpSpPr/>
            <p:nvPr/>
          </p:nvGrpSpPr>
          <p:grpSpPr>
            <a:xfrm>
              <a:off x="6085500" y="980728"/>
              <a:ext cx="576064" cy="576064"/>
              <a:chOff x="6534884" y="2224688"/>
              <a:chExt cx="576064" cy="576064"/>
            </a:xfrm>
          </p:grpSpPr>
          <p:sp>
            <p:nvSpPr>
              <p:cNvPr id="206" name="타원 205"/>
              <p:cNvSpPr/>
              <p:nvPr/>
            </p:nvSpPr>
            <p:spPr>
              <a:xfrm>
                <a:off x="6534884" y="2224688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rgbClr val="1F5E89"/>
                  </a:gs>
                  <a:gs pos="61000">
                    <a:srgbClr val="30ADD4"/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7" name="타원 206"/>
              <p:cNvSpPr/>
              <p:nvPr/>
            </p:nvSpPr>
            <p:spPr>
              <a:xfrm>
                <a:off x="6661564" y="2255138"/>
                <a:ext cx="322704" cy="2575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7000"/>
                    </a:schemeClr>
                  </a:gs>
                  <a:gs pos="7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205" name="TextBox 504"/>
            <p:cNvSpPr txBox="1"/>
            <p:nvPr/>
          </p:nvSpPr>
          <p:spPr>
            <a:xfrm>
              <a:off x="6096053" y="1166471"/>
              <a:ext cx="5549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ea typeface="나눔고딕" pitchFamily="50" charset="-127"/>
                </a:rPr>
                <a:t>Suwon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</p:grpSp>
      <p:grpSp>
        <p:nvGrpSpPr>
          <p:cNvPr id="135" name="그룹 134"/>
          <p:cNvGrpSpPr/>
          <p:nvPr/>
        </p:nvGrpSpPr>
        <p:grpSpPr>
          <a:xfrm>
            <a:off x="3895816" y="5630645"/>
            <a:ext cx="633670" cy="633670"/>
            <a:chOff x="6085500" y="980728"/>
            <a:chExt cx="576064" cy="576064"/>
          </a:xfrm>
        </p:grpSpPr>
        <p:grpSp>
          <p:nvGrpSpPr>
            <p:cNvPr id="200" name="그룹 199"/>
            <p:cNvGrpSpPr/>
            <p:nvPr/>
          </p:nvGrpSpPr>
          <p:grpSpPr>
            <a:xfrm>
              <a:off x="6085500" y="980728"/>
              <a:ext cx="576064" cy="576064"/>
              <a:chOff x="6534884" y="2224688"/>
              <a:chExt cx="576064" cy="576064"/>
            </a:xfrm>
          </p:grpSpPr>
          <p:sp>
            <p:nvSpPr>
              <p:cNvPr id="202" name="타원 201"/>
              <p:cNvSpPr/>
              <p:nvPr/>
            </p:nvSpPr>
            <p:spPr>
              <a:xfrm>
                <a:off x="6534884" y="2224688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rgbClr val="1F5E89"/>
                  </a:gs>
                  <a:gs pos="61000">
                    <a:srgbClr val="30ADD4"/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3" name="타원 202"/>
              <p:cNvSpPr/>
              <p:nvPr/>
            </p:nvSpPr>
            <p:spPr>
              <a:xfrm>
                <a:off x="6661564" y="2255138"/>
                <a:ext cx="322704" cy="2575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7000"/>
                    </a:schemeClr>
                  </a:gs>
                  <a:gs pos="7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201" name="TextBox 500"/>
            <p:cNvSpPr txBox="1"/>
            <p:nvPr/>
          </p:nvSpPr>
          <p:spPr>
            <a:xfrm>
              <a:off x="6172997" y="1166471"/>
              <a:ext cx="4010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 err="1">
                  <a:solidFill>
                    <a:schemeClr val="bg1"/>
                  </a:solidFill>
                  <a:ea typeface="나눔고딕" pitchFamily="50" charset="-127"/>
                </a:rPr>
                <a:t>Jeju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</p:grpSp>
      <p:sp>
        <p:nvSpPr>
          <p:cNvPr id="136" name="TextBox 435"/>
          <p:cNvSpPr txBox="1"/>
          <p:nvPr/>
        </p:nvSpPr>
        <p:spPr>
          <a:xfrm>
            <a:off x="3934441" y="119675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10G</a:t>
            </a:r>
            <a:endParaRPr lang="ko-KR" altLang="en-US" sz="1000" b="1" dirty="0"/>
          </a:p>
        </p:txBody>
      </p:sp>
      <p:sp>
        <p:nvSpPr>
          <p:cNvPr id="137" name="TextBox 436"/>
          <p:cNvSpPr txBox="1"/>
          <p:nvPr/>
        </p:nvSpPr>
        <p:spPr>
          <a:xfrm>
            <a:off x="4038756" y="1962205"/>
            <a:ext cx="467628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10G</a:t>
            </a:r>
            <a:endParaRPr lang="ko-KR" altLang="en-US" sz="1000" b="1" dirty="0"/>
          </a:p>
        </p:txBody>
      </p:sp>
      <p:sp>
        <p:nvSpPr>
          <p:cNvPr id="138" name="TextBox 437"/>
          <p:cNvSpPr txBox="1"/>
          <p:nvPr/>
        </p:nvSpPr>
        <p:spPr>
          <a:xfrm>
            <a:off x="4730045" y="2259617"/>
            <a:ext cx="467628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60G</a:t>
            </a:r>
            <a:endParaRPr lang="ko-KR" altLang="en-US" sz="1000" b="1" dirty="0"/>
          </a:p>
        </p:txBody>
      </p:sp>
      <p:sp>
        <p:nvSpPr>
          <p:cNvPr id="139" name="TextBox 438"/>
          <p:cNvSpPr txBox="1"/>
          <p:nvPr/>
        </p:nvSpPr>
        <p:spPr>
          <a:xfrm>
            <a:off x="5230390" y="3070817"/>
            <a:ext cx="467628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10G</a:t>
            </a:r>
            <a:endParaRPr lang="ko-KR" altLang="en-US" sz="1000" b="1" dirty="0"/>
          </a:p>
        </p:txBody>
      </p:sp>
      <p:sp>
        <p:nvSpPr>
          <p:cNvPr id="140" name="TextBox 439"/>
          <p:cNvSpPr txBox="1"/>
          <p:nvPr/>
        </p:nvSpPr>
        <p:spPr>
          <a:xfrm>
            <a:off x="5018667" y="3602237"/>
            <a:ext cx="467628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10G</a:t>
            </a:r>
            <a:endParaRPr lang="ko-KR" altLang="en-US" sz="1000" b="1" dirty="0"/>
          </a:p>
        </p:txBody>
      </p:sp>
      <p:sp>
        <p:nvSpPr>
          <p:cNvPr id="141" name="TextBox 440"/>
          <p:cNvSpPr txBox="1"/>
          <p:nvPr/>
        </p:nvSpPr>
        <p:spPr>
          <a:xfrm>
            <a:off x="4279884" y="3721251"/>
            <a:ext cx="467628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10G</a:t>
            </a:r>
            <a:endParaRPr lang="ko-KR" altLang="en-US" sz="1000" b="1" dirty="0"/>
          </a:p>
        </p:txBody>
      </p:sp>
      <p:sp>
        <p:nvSpPr>
          <p:cNvPr id="142" name="TextBox 441"/>
          <p:cNvSpPr txBox="1"/>
          <p:nvPr/>
        </p:nvSpPr>
        <p:spPr>
          <a:xfrm>
            <a:off x="4322551" y="5017820"/>
            <a:ext cx="386516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1G</a:t>
            </a:r>
            <a:endParaRPr lang="ko-KR" altLang="en-US" sz="1000" b="1" dirty="0"/>
          </a:p>
        </p:txBody>
      </p:sp>
      <p:sp>
        <p:nvSpPr>
          <p:cNvPr id="143" name="TextBox 442"/>
          <p:cNvSpPr txBox="1"/>
          <p:nvPr/>
        </p:nvSpPr>
        <p:spPr>
          <a:xfrm>
            <a:off x="2881512" y="2714620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/>
              <a:t>APII</a:t>
            </a:r>
          </a:p>
          <a:p>
            <a:pPr algn="ctr"/>
            <a:r>
              <a:rPr lang="en-US" altLang="ko-KR" sz="1600" b="1" dirty="0" smtClean="0"/>
              <a:t>10G</a:t>
            </a:r>
            <a:endParaRPr lang="ko-KR" altLang="en-US" sz="1600" b="1" dirty="0"/>
          </a:p>
        </p:txBody>
      </p:sp>
      <p:sp>
        <p:nvSpPr>
          <p:cNvPr id="144" name="TextBox 443"/>
          <p:cNvSpPr txBox="1"/>
          <p:nvPr/>
        </p:nvSpPr>
        <p:spPr>
          <a:xfrm>
            <a:off x="2006502" y="4071942"/>
            <a:ext cx="924325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/>
              <a:t>TransPAC3</a:t>
            </a:r>
          </a:p>
          <a:p>
            <a:pPr algn="ctr"/>
            <a:r>
              <a:rPr lang="en-US" altLang="ko-KR" sz="1000" b="1" dirty="0" smtClean="0"/>
              <a:t>10G</a:t>
            </a:r>
            <a:endParaRPr lang="ko-KR" altLang="en-US" sz="1000" b="1" dirty="0"/>
          </a:p>
        </p:txBody>
      </p:sp>
      <p:grpSp>
        <p:nvGrpSpPr>
          <p:cNvPr id="145" name="그룹 144"/>
          <p:cNvGrpSpPr/>
          <p:nvPr/>
        </p:nvGrpSpPr>
        <p:grpSpPr>
          <a:xfrm>
            <a:off x="4384996" y="1526104"/>
            <a:ext cx="633670" cy="633670"/>
            <a:chOff x="6085500" y="980728"/>
            <a:chExt cx="576064" cy="576064"/>
          </a:xfrm>
        </p:grpSpPr>
        <p:grpSp>
          <p:nvGrpSpPr>
            <p:cNvPr id="196" name="그룹 195"/>
            <p:cNvGrpSpPr/>
            <p:nvPr/>
          </p:nvGrpSpPr>
          <p:grpSpPr>
            <a:xfrm>
              <a:off x="6085500" y="980728"/>
              <a:ext cx="576064" cy="576064"/>
              <a:chOff x="6534884" y="2224688"/>
              <a:chExt cx="576064" cy="576064"/>
            </a:xfrm>
          </p:grpSpPr>
          <p:sp>
            <p:nvSpPr>
              <p:cNvPr id="198" name="타원 197"/>
              <p:cNvSpPr/>
              <p:nvPr/>
            </p:nvSpPr>
            <p:spPr>
              <a:xfrm>
                <a:off x="6661564" y="2255138"/>
                <a:ext cx="322704" cy="2575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7000"/>
                    </a:schemeClr>
                  </a:gs>
                  <a:gs pos="7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99" name="타원 198"/>
              <p:cNvSpPr/>
              <p:nvPr/>
            </p:nvSpPr>
            <p:spPr>
              <a:xfrm>
                <a:off x="6534884" y="2224688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rgbClr val="1F5E89"/>
                  </a:gs>
                  <a:gs pos="61000">
                    <a:srgbClr val="30ADD4"/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197" name="TextBox 496"/>
            <p:cNvSpPr txBox="1"/>
            <p:nvPr/>
          </p:nvSpPr>
          <p:spPr>
            <a:xfrm>
              <a:off x="6128914" y="1068705"/>
              <a:ext cx="489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ea typeface="나눔고딕" pitchFamily="50" charset="-127"/>
                </a:rPr>
                <a:t>Seoul</a:t>
              </a:r>
            </a:p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ea typeface="나눔고딕" pitchFamily="50" charset="-127"/>
                </a:rPr>
                <a:t>(NIA)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</p:grpSp>
      <p:grpSp>
        <p:nvGrpSpPr>
          <p:cNvPr id="146" name="그룹 145"/>
          <p:cNvGrpSpPr/>
          <p:nvPr/>
        </p:nvGrpSpPr>
        <p:grpSpPr>
          <a:xfrm>
            <a:off x="6237768" y="4029704"/>
            <a:ext cx="633670" cy="633670"/>
            <a:chOff x="6085500" y="980728"/>
            <a:chExt cx="576064" cy="576064"/>
          </a:xfrm>
        </p:grpSpPr>
        <p:grpSp>
          <p:nvGrpSpPr>
            <p:cNvPr id="192" name="그룹 191"/>
            <p:cNvGrpSpPr/>
            <p:nvPr/>
          </p:nvGrpSpPr>
          <p:grpSpPr>
            <a:xfrm>
              <a:off x="6085500" y="980728"/>
              <a:ext cx="576064" cy="576064"/>
              <a:chOff x="6534884" y="2224688"/>
              <a:chExt cx="576064" cy="576064"/>
            </a:xfrm>
          </p:grpSpPr>
          <p:sp>
            <p:nvSpPr>
              <p:cNvPr id="194" name="타원 193"/>
              <p:cNvSpPr/>
              <p:nvPr/>
            </p:nvSpPr>
            <p:spPr>
              <a:xfrm>
                <a:off x="6661564" y="2255138"/>
                <a:ext cx="322704" cy="2575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7000"/>
                    </a:schemeClr>
                  </a:gs>
                  <a:gs pos="7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95" name="타원 194"/>
              <p:cNvSpPr/>
              <p:nvPr/>
            </p:nvSpPr>
            <p:spPr>
              <a:xfrm>
                <a:off x="6534884" y="2224688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rgbClr val="1F5E89"/>
                  </a:gs>
                  <a:gs pos="61000">
                    <a:srgbClr val="30ADD4"/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193" name="TextBox 492"/>
            <p:cNvSpPr txBox="1"/>
            <p:nvPr/>
          </p:nvSpPr>
          <p:spPr>
            <a:xfrm>
              <a:off x="6116089" y="1166471"/>
              <a:ext cx="5148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 err="1">
                  <a:solidFill>
                    <a:schemeClr val="bg1"/>
                  </a:solidFill>
                  <a:ea typeface="나눔고딕" pitchFamily="50" charset="-127"/>
                </a:rPr>
                <a:t>Busan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</p:grpSp>
      <p:grpSp>
        <p:nvGrpSpPr>
          <p:cNvPr id="147" name="그룹 146"/>
          <p:cNvGrpSpPr/>
          <p:nvPr/>
        </p:nvGrpSpPr>
        <p:grpSpPr>
          <a:xfrm>
            <a:off x="5712400" y="3150026"/>
            <a:ext cx="633670" cy="633670"/>
            <a:chOff x="6085500" y="980728"/>
            <a:chExt cx="576064" cy="576064"/>
          </a:xfrm>
        </p:grpSpPr>
        <p:grpSp>
          <p:nvGrpSpPr>
            <p:cNvPr id="188" name="그룹 187"/>
            <p:cNvGrpSpPr/>
            <p:nvPr/>
          </p:nvGrpSpPr>
          <p:grpSpPr>
            <a:xfrm>
              <a:off x="6085500" y="980728"/>
              <a:ext cx="576064" cy="576064"/>
              <a:chOff x="6534884" y="2224688"/>
              <a:chExt cx="576064" cy="576064"/>
            </a:xfrm>
          </p:grpSpPr>
          <p:sp>
            <p:nvSpPr>
              <p:cNvPr id="190" name="타원 189"/>
              <p:cNvSpPr/>
              <p:nvPr/>
            </p:nvSpPr>
            <p:spPr>
              <a:xfrm>
                <a:off x="6661564" y="2255138"/>
                <a:ext cx="322704" cy="2575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7000"/>
                    </a:schemeClr>
                  </a:gs>
                  <a:gs pos="7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91" name="타원 190"/>
              <p:cNvSpPr/>
              <p:nvPr/>
            </p:nvSpPr>
            <p:spPr>
              <a:xfrm>
                <a:off x="6534884" y="2224688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rgbClr val="1F5E89"/>
                  </a:gs>
                  <a:gs pos="61000">
                    <a:srgbClr val="30ADD4"/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189" name="TextBox 488"/>
            <p:cNvSpPr txBox="1"/>
            <p:nvPr/>
          </p:nvSpPr>
          <p:spPr>
            <a:xfrm>
              <a:off x="6103265" y="1144433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 err="1">
                  <a:solidFill>
                    <a:schemeClr val="bg1"/>
                  </a:solidFill>
                  <a:ea typeface="나눔고딕" pitchFamily="50" charset="-127"/>
                </a:rPr>
                <a:t>Daegu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</p:grpSp>
      <p:grpSp>
        <p:nvGrpSpPr>
          <p:cNvPr id="148" name="그룹 147"/>
          <p:cNvGrpSpPr/>
          <p:nvPr/>
        </p:nvGrpSpPr>
        <p:grpSpPr>
          <a:xfrm>
            <a:off x="4162543" y="4169562"/>
            <a:ext cx="733887" cy="633670"/>
            <a:chOff x="6039947" y="980728"/>
            <a:chExt cx="667170" cy="576064"/>
          </a:xfrm>
        </p:grpSpPr>
        <p:grpSp>
          <p:nvGrpSpPr>
            <p:cNvPr id="184" name="그룹 183"/>
            <p:cNvGrpSpPr/>
            <p:nvPr/>
          </p:nvGrpSpPr>
          <p:grpSpPr>
            <a:xfrm>
              <a:off x="6085500" y="980728"/>
              <a:ext cx="576064" cy="576064"/>
              <a:chOff x="6534884" y="2224688"/>
              <a:chExt cx="576064" cy="576064"/>
            </a:xfrm>
          </p:grpSpPr>
          <p:sp>
            <p:nvSpPr>
              <p:cNvPr id="186" name="타원 185"/>
              <p:cNvSpPr/>
              <p:nvPr/>
            </p:nvSpPr>
            <p:spPr>
              <a:xfrm>
                <a:off x="6661564" y="2255138"/>
                <a:ext cx="322704" cy="2575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7000"/>
                    </a:schemeClr>
                  </a:gs>
                  <a:gs pos="7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87" name="타원 186"/>
              <p:cNvSpPr/>
              <p:nvPr/>
            </p:nvSpPr>
            <p:spPr>
              <a:xfrm>
                <a:off x="6534884" y="2224688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rgbClr val="1F5E89"/>
                  </a:gs>
                  <a:gs pos="61000">
                    <a:srgbClr val="30ADD4"/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185" name="TextBox 484"/>
            <p:cNvSpPr txBox="1"/>
            <p:nvPr/>
          </p:nvSpPr>
          <p:spPr>
            <a:xfrm>
              <a:off x="6039947" y="1166471"/>
              <a:ext cx="6671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 err="1">
                  <a:solidFill>
                    <a:schemeClr val="bg1"/>
                  </a:solidFill>
                  <a:ea typeface="나눔고딕" pitchFamily="50" charset="-127"/>
                </a:rPr>
                <a:t>Gwangju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</p:grpSp>
      <p:sp>
        <p:nvSpPr>
          <p:cNvPr id="149" name="타원 148"/>
          <p:cNvSpPr/>
          <p:nvPr/>
        </p:nvSpPr>
        <p:spPr>
          <a:xfrm>
            <a:off x="4531902" y="1570451"/>
            <a:ext cx="354974" cy="28334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7000"/>
                </a:schemeClr>
              </a:gs>
              <a:gs pos="7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0" name="타원 149"/>
          <p:cNvSpPr/>
          <p:nvPr/>
        </p:nvSpPr>
        <p:spPr>
          <a:xfrm>
            <a:off x="5832332" y="3218614"/>
            <a:ext cx="354974" cy="28334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7000"/>
                </a:schemeClr>
              </a:gs>
              <a:gs pos="7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1" name="타원 150"/>
          <p:cNvSpPr/>
          <p:nvPr/>
        </p:nvSpPr>
        <p:spPr>
          <a:xfrm>
            <a:off x="4359557" y="4213908"/>
            <a:ext cx="354974" cy="28334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7000"/>
                </a:schemeClr>
              </a:gs>
              <a:gs pos="7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2" name="타원 151"/>
          <p:cNvSpPr/>
          <p:nvPr/>
        </p:nvSpPr>
        <p:spPr>
          <a:xfrm>
            <a:off x="6384674" y="4074051"/>
            <a:ext cx="354974" cy="28334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7000"/>
                </a:schemeClr>
              </a:gs>
              <a:gs pos="7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4" name="타원 153"/>
          <p:cNvSpPr/>
          <p:nvPr/>
        </p:nvSpPr>
        <p:spPr>
          <a:xfrm>
            <a:off x="1475656" y="2047102"/>
            <a:ext cx="792088" cy="661818"/>
          </a:xfrm>
          <a:prstGeom prst="ellipse">
            <a:avLst/>
          </a:prstGeom>
          <a:solidFill>
            <a:srgbClr val="C1B0DA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5" name="TextBox 454"/>
          <p:cNvSpPr txBox="1"/>
          <p:nvPr/>
        </p:nvSpPr>
        <p:spPr>
          <a:xfrm>
            <a:off x="1575786" y="2157950"/>
            <a:ext cx="5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 smtClean="0"/>
              <a:t>GEANT</a:t>
            </a:r>
          </a:p>
          <a:p>
            <a:pPr algn="ctr"/>
            <a:r>
              <a:rPr lang="en-US" altLang="ko-KR" sz="1000" dirty="0" smtClean="0"/>
              <a:t>(EU)</a:t>
            </a:r>
            <a:endParaRPr lang="ko-KR" altLang="en-US" sz="1000" dirty="0"/>
          </a:p>
        </p:txBody>
      </p:sp>
      <p:sp>
        <p:nvSpPr>
          <p:cNvPr id="156" name="TextBox 455"/>
          <p:cNvSpPr txBox="1"/>
          <p:nvPr/>
        </p:nvSpPr>
        <p:spPr>
          <a:xfrm>
            <a:off x="2610839" y="1589673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10G</a:t>
            </a:r>
            <a:endParaRPr lang="ko-KR" altLang="en-US" sz="1000" b="1" dirty="0"/>
          </a:p>
        </p:txBody>
      </p:sp>
      <p:sp>
        <p:nvSpPr>
          <p:cNvPr id="105" name="타원 104"/>
          <p:cNvSpPr/>
          <p:nvPr/>
        </p:nvSpPr>
        <p:spPr>
          <a:xfrm>
            <a:off x="2555776" y="1916832"/>
            <a:ext cx="792088" cy="661818"/>
          </a:xfrm>
          <a:prstGeom prst="ellipse">
            <a:avLst/>
          </a:prstGeom>
          <a:solidFill>
            <a:srgbClr val="C1B0DA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TextBox 454"/>
          <p:cNvSpPr txBox="1"/>
          <p:nvPr/>
        </p:nvSpPr>
        <p:spPr>
          <a:xfrm>
            <a:off x="2690371" y="2027680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 smtClean="0"/>
              <a:t>TEIN4</a:t>
            </a:r>
          </a:p>
          <a:p>
            <a:pPr algn="ctr"/>
            <a:r>
              <a:rPr lang="en-US" altLang="ko-KR" sz="1000" dirty="0" smtClean="0"/>
              <a:t>(SG)</a:t>
            </a:r>
            <a:endParaRPr lang="ko-KR" altLang="en-US" sz="1000" dirty="0"/>
          </a:p>
        </p:txBody>
      </p:sp>
      <p:sp>
        <p:nvSpPr>
          <p:cNvPr id="108" name="TextBox 455"/>
          <p:cNvSpPr txBox="1"/>
          <p:nvPr/>
        </p:nvSpPr>
        <p:spPr>
          <a:xfrm>
            <a:off x="2123728" y="1916832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dirty="0" smtClean="0"/>
              <a:t>2.5G</a:t>
            </a:r>
            <a:endParaRPr lang="ko-KR" altLang="en-US" sz="1000" dirty="0"/>
          </a:p>
        </p:txBody>
      </p:sp>
      <p:sp>
        <p:nvSpPr>
          <p:cNvPr id="110" name="TextBox 442"/>
          <p:cNvSpPr txBox="1"/>
          <p:nvPr/>
        </p:nvSpPr>
        <p:spPr>
          <a:xfrm>
            <a:off x="5068637" y="1788846"/>
            <a:ext cx="87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/>
              <a:t>KOREN</a:t>
            </a:r>
            <a:endParaRPr lang="ko-KR" altLang="en-US" sz="1600" b="1" dirty="0"/>
          </a:p>
        </p:txBody>
      </p:sp>
      <p:grpSp>
        <p:nvGrpSpPr>
          <p:cNvPr id="299" name="그룹 298"/>
          <p:cNvGrpSpPr/>
          <p:nvPr/>
        </p:nvGrpSpPr>
        <p:grpSpPr>
          <a:xfrm>
            <a:off x="6372200" y="1268760"/>
            <a:ext cx="1848339" cy="2159902"/>
            <a:chOff x="2831234" y="1705162"/>
            <a:chExt cx="2165640" cy="2530685"/>
          </a:xfrm>
        </p:grpSpPr>
        <p:grpSp>
          <p:nvGrpSpPr>
            <p:cNvPr id="300" name="그룹 299"/>
            <p:cNvGrpSpPr/>
            <p:nvPr/>
          </p:nvGrpSpPr>
          <p:grpSpPr>
            <a:xfrm>
              <a:off x="2842277" y="1705162"/>
              <a:ext cx="2154597" cy="2530685"/>
              <a:chOff x="2842277" y="1705162"/>
              <a:chExt cx="2154597" cy="2530685"/>
            </a:xfrm>
          </p:grpSpPr>
          <p:sp>
            <p:nvSpPr>
              <p:cNvPr id="325" name="한쪽 모서리가 잘린 사각형 324"/>
              <p:cNvSpPr/>
              <p:nvPr/>
            </p:nvSpPr>
            <p:spPr>
              <a:xfrm>
                <a:off x="2842277" y="1729383"/>
                <a:ext cx="1617857" cy="814552"/>
              </a:xfrm>
              <a:prstGeom prst="snip1Rect">
                <a:avLst>
                  <a:gd name="adj" fmla="val 36222"/>
                </a:avLst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ko-KR" altLang="en-US" sz="11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6" name="모서리가 둥근 직사각형 325"/>
              <p:cNvSpPr/>
              <p:nvPr/>
            </p:nvSpPr>
            <p:spPr>
              <a:xfrm>
                <a:off x="2844254" y="2007890"/>
                <a:ext cx="2152620" cy="2227957"/>
              </a:xfrm>
              <a:prstGeom prst="roundRect">
                <a:avLst>
                  <a:gd name="adj" fmla="val 8163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7" name="직사각형 326"/>
              <p:cNvSpPr/>
              <p:nvPr/>
            </p:nvSpPr>
            <p:spPr>
              <a:xfrm>
                <a:off x="2879417" y="1705162"/>
                <a:ext cx="1401166" cy="317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Mesh</a:t>
                </a:r>
                <a:r>
                  <a:rPr lang="ko-KR" altLang="en-US" sz="10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 </a:t>
                </a:r>
                <a:r>
                  <a:rPr lang="en-US" altLang="ko-KR" sz="10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Network</a:t>
                </a:r>
                <a:endParaRPr lang="ko-KR" altLang="en-US" sz="10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cxnSp>
          <p:nvCxnSpPr>
            <p:cNvPr id="302" name="직선 연결선 301"/>
            <p:cNvCxnSpPr/>
            <p:nvPr/>
          </p:nvCxnSpPr>
          <p:spPr>
            <a:xfrm flipV="1">
              <a:off x="3362719" y="2924482"/>
              <a:ext cx="394068" cy="195337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직선 연결선 302"/>
            <p:cNvCxnSpPr/>
            <p:nvPr/>
          </p:nvCxnSpPr>
          <p:spPr>
            <a:xfrm flipH="1" flipV="1">
              <a:off x="4082967" y="2938309"/>
              <a:ext cx="395574" cy="180195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직선 연결선 303"/>
            <p:cNvCxnSpPr>
              <a:stCxn id="316" idx="1"/>
              <a:endCxn id="312" idx="3"/>
            </p:cNvCxnSpPr>
            <p:nvPr/>
          </p:nvCxnSpPr>
          <p:spPr>
            <a:xfrm flipH="1">
              <a:off x="3431511" y="3167045"/>
              <a:ext cx="1066444" cy="1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직선 연결선 304"/>
            <p:cNvCxnSpPr>
              <a:stCxn id="323" idx="4"/>
              <a:endCxn id="313" idx="0"/>
            </p:cNvCxnSpPr>
            <p:nvPr/>
          </p:nvCxnSpPr>
          <p:spPr>
            <a:xfrm flipH="1">
              <a:off x="3920564" y="2526315"/>
              <a:ext cx="1" cy="830676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직선 연결선 305"/>
            <p:cNvCxnSpPr>
              <a:stCxn id="323" idx="3"/>
              <a:endCxn id="311" idx="0"/>
            </p:cNvCxnSpPr>
            <p:nvPr/>
          </p:nvCxnSpPr>
          <p:spPr>
            <a:xfrm flipH="1">
              <a:off x="3257805" y="2468694"/>
              <a:ext cx="438725" cy="494839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직선 연결선 306"/>
            <p:cNvCxnSpPr>
              <a:stCxn id="323" idx="5"/>
              <a:endCxn id="315" idx="0"/>
            </p:cNvCxnSpPr>
            <p:nvPr/>
          </p:nvCxnSpPr>
          <p:spPr>
            <a:xfrm>
              <a:off x="4144599" y="2468694"/>
              <a:ext cx="438723" cy="494839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직선 연결선 307"/>
            <p:cNvCxnSpPr>
              <a:stCxn id="315" idx="3"/>
              <a:endCxn id="313" idx="7"/>
            </p:cNvCxnSpPr>
            <p:nvPr/>
          </p:nvCxnSpPr>
          <p:spPr>
            <a:xfrm flipH="1">
              <a:off x="4133865" y="3287269"/>
              <a:ext cx="236157" cy="139444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직선 연결선 308"/>
            <p:cNvCxnSpPr>
              <a:stCxn id="313" idx="1"/>
              <a:endCxn id="311" idx="5"/>
            </p:cNvCxnSpPr>
            <p:nvPr/>
          </p:nvCxnSpPr>
          <p:spPr>
            <a:xfrm flipH="1" flipV="1">
              <a:off x="3471106" y="3287269"/>
              <a:ext cx="236157" cy="139444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그룹 309"/>
            <p:cNvGrpSpPr/>
            <p:nvPr/>
          </p:nvGrpSpPr>
          <p:grpSpPr>
            <a:xfrm>
              <a:off x="3596380" y="2132856"/>
              <a:ext cx="641018" cy="393459"/>
              <a:chOff x="3596380" y="2132856"/>
              <a:chExt cx="641018" cy="393459"/>
            </a:xfrm>
          </p:grpSpPr>
          <p:sp>
            <p:nvSpPr>
              <p:cNvPr id="323" name="타원 322"/>
              <p:cNvSpPr/>
              <p:nvPr/>
            </p:nvSpPr>
            <p:spPr>
              <a:xfrm>
                <a:off x="3603730" y="2132856"/>
                <a:ext cx="633668" cy="393459"/>
              </a:xfrm>
              <a:prstGeom prst="ellipse">
                <a:avLst/>
              </a:prstGeom>
              <a:solidFill>
                <a:srgbClr val="85A644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3596380" y="2177106"/>
                <a:ext cx="630548" cy="29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  <a:latin typeface="+mj-lt"/>
                    <a:ea typeface="나눔고딕" pitchFamily="50" charset="-127"/>
                  </a:rPr>
                  <a:t>Seoul</a:t>
                </a:r>
                <a:endParaRPr lang="ko-KR" altLang="en-US" sz="900" b="1" dirty="0">
                  <a:solidFill>
                    <a:schemeClr val="bg1"/>
                  </a:solidFill>
                  <a:latin typeface="+mj-lt"/>
                  <a:ea typeface="나눔고딕" pitchFamily="50" charset="-127"/>
                </a:endParaRPr>
              </a:p>
            </p:txBody>
          </p:sp>
        </p:grpSp>
        <p:sp>
          <p:nvSpPr>
            <p:cNvPr id="311" name="타원 310"/>
            <p:cNvSpPr/>
            <p:nvPr/>
          </p:nvSpPr>
          <p:spPr>
            <a:xfrm>
              <a:off x="2940971" y="2963533"/>
              <a:ext cx="633669" cy="393459"/>
            </a:xfrm>
            <a:prstGeom prst="ellipse">
              <a:avLst/>
            </a:prstGeom>
            <a:solidFill>
              <a:srgbClr val="85A644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2831234" y="3018294"/>
              <a:ext cx="859872" cy="297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err="1" smtClean="0">
                  <a:solidFill>
                    <a:schemeClr val="bg1"/>
                  </a:solidFill>
                  <a:ea typeface="나눔고딕" pitchFamily="50" charset="-127"/>
                </a:rPr>
                <a:t>Gwangju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  <p:sp>
          <p:nvSpPr>
            <p:cNvPr id="313" name="타원 312"/>
            <p:cNvSpPr/>
            <p:nvPr/>
          </p:nvSpPr>
          <p:spPr>
            <a:xfrm>
              <a:off x="3603729" y="3356991"/>
              <a:ext cx="633669" cy="393459"/>
            </a:xfrm>
            <a:prstGeom prst="ellipse">
              <a:avLst/>
            </a:prstGeom>
            <a:solidFill>
              <a:srgbClr val="85A644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579851" y="3411753"/>
              <a:ext cx="663603" cy="297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err="1" smtClean="0">
                  <a:solidFill>
                    <a:schemeClr val="bg1"/>
                  </a:solidFill>
                  <a:ea typeface="나눔고딕" pitchFamily="50" charset="-127"/>
                </a:rPr>
                <a:t>Busan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  <p:sp>
          <p:nvSpPr>
            <p:cNvPr id="315" name="타원 314"/>
            <p:cNvSpPr/>
            <p:nvPr/>
          </p:nvSpPr>
          <p:spPr>
            <a:xfrm>
              <a:off x="4266488" y="2963533"/>
              <a:ext cx="633669" cy="393459"/>
            </a:xfrm>
            <a:prstGeom prst="ellipse">
              <a:avLst/>
            </a:prstGeom>
            <a:solidFill>
              <a:srgbClr val="85A644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4238361" y="3018293"/>
              <a:ext cx="696659" cy="297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err="1" smtClean="0">
                  <a:solidFill>
                    <a:schemeClr val="bg1"/>
                  </a:solidFill>
                  <a:ea typeface="나눔고딕" pitchFamily="50" charset="-127"/>
                </a:rPr>
                <a:t>Daegu</a:t>
              </a:r>
              <a:endParaRPr lang="ko-KR" altLang="en-US" sz="900" b="1" dirty="0">
                <a:solidFill>
                  <a:schemeClr val="bg1"/>
                </a:solidFill>
                <a:ea typeface="나눔고딕" pitchFamily="50" charset="-127"/>
              </a:endParaRPr>
            </a:p>
          </p:txBody>
        </p:sp>
        <p:grpSp>
          <p:nvGrpSpPr>
            <p:cNvPr id="317" name="그룹 316"/>
            <p:cNvGrpSpPr/>
            <p:nvPr/>
          </p:nvGrpSpPr>
          <p:grpSpPr>
            <a:xfrm>
              <a:off x="3501343" y="2675501"/>
              <a:ext cx="820619" cy="393459"/>
              <a:chOff x="3516030" y="2963533"/>
              <a:chExt cx="820619" cy="393459"/>
            </a:xfrm>
          </p:grpSpPr>
          <p:sp>
            <p:nvSpPr>
              <p:cNvPr id="321" name="타원 320"/>
              <p:cNvSpPr/>
              <p:nvPr/>
            </p:nvSpPr>
            <p:spPr>
              <a:xfrm>
                <a:off x="3618416" y="2963533"/>
                <a:ext cx="633668" cy="393459"/>
              </a:xfrm>
              <a:prstGeom prst="ellipse">
                <a:avLst/>
              </a:prstGeom>
              <a:solidFill>
                <a:srgbClr val="85A644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3516030" y="3007782"/>
                <a:ext cx="820619" cy="29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b="1" dirty="0" err="1" smtClean="0">
                    <a:solidFill>
                      <a:schemeClr val="bg1"/>
                    </a:solidFill>
                    <a:latin typeface="+mj-lt"/>
                    <a:ea typeface="나눔고딕" pitchFamily="50" charset="-127"/>
                  </a:rPr>
                  <a:t>Daejeon</a:t>
                </a:r>
                <a:endParaRPr lang="ko-KR" altLang="en-US" sz="900" b="1" dirty="0">
                  <a:solidFill>
                    <a:schemeClr val="bg1"/>
                  </a:solidFill>
                  <a:latin typeface="+mj-lt"/>
                  <a:ea typeface="나눔고딕" pitchFamily="50" charset="-127"/>
                </a:endParaRPr>
              </a:p>
            </p:txBody>
          </p:sp>
        </p:grpSp>
        <p:sp>
          <p:nvSpPr>
            <p:cNvPr id="318" name="타원 317"/>
            <p:cNvSpPr/>
            <p:nvPr/>
          </p:nvSpPr>
          <p:spPr>
            <a:xfrm>
              <a:off x="3074012" y="3845010"/>
              <a:ext cx="160995" cy="160995"/>
            </a:xfrm>
            <a:prstGeom prst="ellipse">
              <a:avLst/>
            </a:prstGeom>
            <a:solidFill>
              <a:srgbClr val="85A644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3257760" y="3779684"/>
              <a:ext cx="1628422" cy="436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>
                  <a:ea typeface="나눔고딕" pitchFamily="50" charset="-127"/>
                </a:rPr>
                <a:t>Optical add/drop node</a:t>
              </a:r>
            </a:p>
            <a:p>
              <a:r>
                <a:rPr lang="en-US" altLang="ko-KR" sz="800" dirty="0" smtClean="0">
                  <a:ea typeface="나눔고딕" pitchFamily="50" charset="-127"/>
                </a:rPr>
                <a:t>1G</a:t>
              </a:r>
              <a:endParaRPr lang="ko-KR" altLang="en-US" sz="800" dirty="0">
                <a:ea typeface="나눔고딕" pitchFamily="50" charset="-127"/>
              </a:endParaRPr>
            </a:p>
          </p:txBody>
        </p:sp>
        <p:cxnSp>
          <p:nvCxnSpPr>
            <p:cNvPr id="320" name="직선 연결선 319"/>
            <p:cNvCxnSpPr/>
            <p:nvPr/>
          </p:nvCxnSpPr>
          <p:spPr>
            <a:xfrm flipH="1" flipV="1">
              <a:off x="3071907" y="4085877"/>
              <a:ext cx="165205" cy="1"/>
            </a:xfrm>
            <a:prstGeom prst="line">
              <a:avLst/>
            </a:prstGeom>
            <a:ln w="19050">
              <a:solidFill>
                <a:srgbClr val="FCA304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/>
          <a:lstStyle/>
          <a:p>
            <a:pPr algn="l"/>
            <a:r>
              <a:rPr lang="en-US" altLang="ko-KR" dirty="0" smtClean="0"/>
              <a:t> </a:t>
            </a:r>
            <a:r>
              <a:rPr lang="en-US" altLang="ko-KR" sz="3600" dirty="0" smtClean="0"/>
              <a:t>FI </a:t>
            </a:r>
            <a:r>
              <a:rPr lang="en-US" altLang="ko-KR" sz="3600" dirty="0" err="1" smtClean="0"/>
              <a:t>Testbed</a:t>
            </a:r>
            <a:r>
              <a:rPr lang="en-US" altLang="ko-KR" sz="3600" dirty="0" smtClean="0"/>
              <a:t> in KOREN</a:t>
            </a:r>
            <a:endParaRPr lang="ko-KR" altLang="en-US" sz="3600" dirty="0"/>
          </a:p>
        </p:txBody>
      </p:sp>
      <p:pic>
        <p:nvPicPr>
          <p:cNvPr id="1026" name="Picture 2" descr="E:\1@대외행사\130823-APII WS\발표자료\구성도_giga삭제_20130819_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015061" cy="55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내용 개체 틀 2"/>
          <p:cNvSpPr txBox="1">
            <a:spLocks/>
          </p:cNvSpPr>
          <p:nvPr/>
        </p:nvSpPr>
        <p:spPr>
          <a:xfrm>
            <a:off x="457200" y="1124744"/>
            <a:ext cx="8229600" cy="511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New domestic backbone preparation</a:t>
            </a:r>
            <a:endParaRPr lang="en-US" altLang="ko-KR" sz="18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Backbone architecture is under planning and discussion  </a:t>
            </a:r>
            <a:endParaRPr lang="en-US" altLang="ko-KR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lvl="1" algn="l"/>
            <a:r>
              <a:rPr lang="en-US" altLang="ko-KR" sz="1400" dirty="0" smtClean="0">
                <a:solidFill>
                  <a:schemeClr val="tx1"/>
                </a:solidFill>
                <a:latin typeface="Gill Sans MT" pitchFamily="34" charset="0"/>
              </a:rPr>
              <a:t>    </a:t>
            </a:r>
            <a:r>
              <a:rPr lang="en-US" altLang="ko-KR" sz="1800" dirty="0" smtClean="0">
                <a:solidFill>
                  <a:schemeClr val="tx1"/>
                </a:solidFill>
              </a:rPr>
              <a:t>- Will deploy </a:t>
            </a:r>
            <a:r>
              <a:rPr lang="en-US" altLang="ko-KR" sz="1800" dirty="0" smtClean="0">
                <a:solidFill>
                  <a:schemeClr val="tx1"/>
                </a:solidFill>
              </a:rPr>
              <a:t>100G backbone(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Seoul~Daejeon</a:t>
            </a:r>
            <a:r>
              <a:rPr lang="en-US" altLang="ko-KR" sz="1800" dirty="0" smtClean="0">
                <a:solidFill>
                  <a:schemeClr val="tx1"/>
                </a:solidFill>
              </a:rPr>
              <a:t>)</a:t>
            </a:r>
            <a:endParaRPr lang="en-US" altLang="ko-KR" sz="18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Centralized resources for better experimental environment and easy to operate and support</a:t>
            </a:r>
          </a:p>
          <a:p>
            <a:pPr marL="742950" lvl="1" indent="-285750" algn="l">
              <a:buFont typeface="Wingdings" pitchFamily="2" charset="2"/>
              <a:buChar char="§"/>
            </a:pPr>
            <a:endParaRPr lang="en-US" altLang="ko-KR" sz="800" i="1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Additional resource could be added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Mobile research facility would be attached to KOREN </a:t>
            </a:r>
          </a:p>
          <a:p>
            <a:pPr lvl="1" algn="l"/>
            <a:r>
              <a:rPr lang="en-US" altLang="ko-KR" sz="1800" dirty="0" smtClean="0">
                <a:solidFill>
                  <a:schemeClr val="tx1"/>
                </a:solidFill>
              </a:rPr>
              <a:t>   - LTE </a:t>
            </a:r>
            <a:r>
              <a:rPr lang="en-US" altLang="ko-KR" sz="1800" dirty="0" smtClean="0">
                <a:solidFill>
                  <a:schemeClr val="tx1"/>
                </a:solidFill>
              </a:rPr>
              <a:t>related </a:t>
            </a:r>
            <a:r>
              <a:rPr lang="en-US" altLang="ko-KR" sz="1800" dirty="0" smtClean="0">
                <a:solidFill>
                  <a:schemeClr val="tx1"/>
                </a:solidFill>
              </a:rPr>
              <a:t>technology will be tested </a:t>
            </a:r>
          </a:p>
          <a:p>
            <a:pPr lvl="1" algn="l"/>
            <a:r>
              <a:rPr lang="en-US" altLang="ko-KR" sz="1400" dirty="0" smtClean="0">
                <a:solidFill>
                  <a:schemeClr val="tx1"/>
                </a:solidFill>
                <a:latin typeface="Gill Sans MT" pitchFamily="34" charset="0"/>
              </a:rPr>
              <a:t>     </a:t>
            </a:r>
            <a:r>
              <a:rPr lang="en-US" altLang="ko-KR" sz="1800" dirty="0" smtClean="0">
                <a:solidFill>
                  <a:schemeClr val="tx1"/>
                </a:solidFill>
              </a:rPr>
              <a:t>- expect to start in top of 2014 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/>
          <a:lstStyle/>
          <a:p>
            <a:pPr algn="l"/>
            <a:r>
              <a:rPr lang="en-US" altLang="ko-KR" dirty="0" smtClean="0"/>
              <a:t> </a:t>
            </a:r>
            <a:r>
              <a:rPr lang="en-US" altLang="ko-KR" sz="3600" dirty="0" smtClean="0"/>
              <a:t>KOREN Update in 2013</a:t>
            </a:r>
            <a:endParaRPr lang="ko-KR" altLang="en-US" sz="3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1115616" y="4509120"/>
            <a:ext cx="6984776" cy="1987196"/>
            <a:chOff x="899592" y="2914377"/>
            <a:chExt cx="7128792" cy="2386831"/>
          </a:xfrm>
        </p:grpSpPr>
        <p:sp>
          <p:nvSpPr>
            <p:cNvPr id="11" name="직사각형 10"/>
            <p:cNvSpPr/>
            <p:nvPr/>
          </p:nvSpPr>
          <p:spPr>
            <a:xfrm>
              <a:off x="899592" y="2914377"/>
              <a:ext cx="7128792" cy="2386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130427" y="3195434"/>
              <a:ext cx="2088232" cy="1937941"/>
            </a:xfrm>
            <a:prstGeom prst="roundRect">
              <a:avLst>
                <a:gd name="adj" fmla="val 10769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1077516" y="3219251"/>
              <a:ext cx="2702396" cy="1937941"/>
            </a:xfrm>
            <a:prstGeom prst="roundRect">
              <a:avLst>
                <a:gd name="adj" fmla="val 10769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6290667" y="4423309"/>
              <a:ext cx="1404156" cy="7005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Picture 5" descr="D:\희경\자료\템플릿&amp;아이콘\스마트폰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314012"/>
              <a:ext cx="587152" cy="58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희경\자료\템플릿&amp;아이콘\스마트폰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065984"/>
              <a:ext cx="587152" cy="58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직사각형 16"/>
            <p:cNvSpPr/>
            <p:nvPr/>
          </p:nvSpPr>
          <p:spPr>
            <a:xfrm>
              <a:off x="1224329" y="4690885"/>
              <a:ext cx="13314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+mn-ea"/>
                </a:rPr>
                <a:t>UE(wireless </a:t>
              </a:r>
            </a:p>
            <a:p>
              <a:r>
                <a:rPr lang="en-US" altLang="ko-KR" sz="1200" dirty="0" smtClean="0">
                  <a:latin typeface="+mn-ea"/>
                </a:rPr>
                <a:t>device)</a:t>
              </a:r>
              <a:endParaRPr lang="en-US" altLang="ko-KR" sz="1200" dirty="0">
                <a:latin typeface="+mn-ea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76457" y="4610156"/>
              <a:ext cx="14754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>
                  <a:latin typeface="+mn-ea"/>
                </a:rPr>
                <a:t>HeNB</a:t>
              </a:r>
              <a:r>
                <a:rPr lang="en-US" altLang="ko-KR" sz="1200" dirty="0" smtClean="0">
                  <a:latin typeface="+mn-ea"/>
                </a:rPr>
                <a:t>(</a:t>
              </a:r>
              <a:r>
                <a:rPr lang="en-US" altLang="ko-KR" sz="1200" dirty="0" err="1" smtClean="0">
                  <a:latin typeface="+mn-ea"/>
                </a:rPr>
                <a:t>basestaion</a:t>
              </a:r>
              <a:r>
                <a:rPr lang="en-US" altLang="ko-KR" sz="1200" dirty="0" smtClean="0">
                  <a:latin typeface="+mn-ea"/>
                </a:rPr>
                <a:t>)</a:t>
              </a:r>
            </a:p>
            <a:p>
              <a:r>
                <a:rPr lang="en-US" altLang="ko-KR" sz="1200" dirty="0" smtClean="0">
                  <a:latin typeface="+mn-ea"/>
                </a:rPr>
                <a:t>-LTE </a:t>
              </a:r>
              <a:r>
                <a:rPr lang="en-US" altLang="ko-KR" sz="1200" dirty="0" err="1" smtClean="0">
                  <a:latin typeface="+mn-ea"/>
                </a:rPr>
                <a:t>Femto</a:t>
              </a:r>
              <a:endParaRPr lang="en-US" altLang="ko-KR" sz="1200" dirty="0">
                <a:latin typeface="+mn-ea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941766" y="3657193"/>
              <a:ext cx="440432" cy="109420"/>
              <a:chOff x="1941766" y="3657193"/>
              <a:chExt cx="440432" cy="109420"/>
            </a:xfrm>
          </p:grpSpPr>
          <p:cxnSp>
            <p:nvCxnSpPr>
              <p:cNvPr id="53" name="직선 연결선 52"/>
              <p:cNvCxnSpPr/>
              <p:nvPr/>
            </p:nvCxnSpPr>
            <p:spPr>
              <a:xfrm>
                <a:off x="1941766" y="3657193"/>
                <a:ext cx="288032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>
                <a:off x="2094166" y="3766613"/>
                <a:ext cx="288032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>
              <a:xfrm flipH="1">
                <a:off x="2085782" y="3664408"/>
                <a:ext cx="144016" cy="102205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그룹 19"/>
            <p:cNvGrpSpPr/>
            <p:nvPr/>
          </p:nvGrpSpPr>
          <p:grpSpPr>
            <a:xfrm>
              <a:off x="1952102" y="4308336"/>
              <a:ext cx="709321" cy="109420"/>
              <a:chOff x="1941766" y="3657193"/>
              <a:chExt cx="440432" cy="109420"/>
            </a:xfrm>
          </p:grpSpPr>
          <p:cxnSp>
            <p:nvCxnSpPr>
              <p:cNvPr id="50" name="직선 연결선 49"/>
              <p:cNvCxnSpPr/>
              <p:nvPr/>
            </p:nvCxnSpPr>
            <p:spPr>
              <a:xfrm>
                <a:off x="1941766" y="3657193"/>
                <a:ext cx="288032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>
                <a:off x="2094166" y="3766613"/>
                <a:ext cx="288032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 flipH="1">
                <a:off x="2085782" y="3664408"/>
                <a:ext cx="144016" cy="102205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직사각형 20"/>
            <p:cNvSpPr/>
            <p:nvPr/>
          </p:nvSpPr>
          <p:spPr>
            <a:xfrm>
              <a:off x="6519162" y="4155835"/>
              <a:ext cx="11851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n-ea"/>
                </a:rPr>
                <a:t>Verification</a:t>
              </a:r>
              <a:endParaRPr lang="en-US" altLang="ko-KR" sz="1200" b="1" dirty="0">
                <a:latin typeface="+mn-ea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2661423" y="3540432"/>
              <a:ext cx="1816010" cy="17507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2970172" y="3540432"/>
              <a:ext cx="1507261" cy="77371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>
              <a:endCxn id="40" idx="1"/>
            </p:cNvCxnSpPr>
            <p:nvPr/>
          </p:nvCxnSpPr>
          <p:spPr>
            <a:xfrm>
              <a:off x="2661423" y="3721408"/>
              <a:ext cx="1816010" cy="104634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>
              <a:endCxn id="40" idx="1"/>
            </p:cNvCxnSpPr>
            <p:nvPr/>
          </p:nvCxnSpPr>
          <p:spPr>
            <a:xfrm>
              <a:off x="2970172" y="4315551"/>
              <a:ext cx="1507261" cy="45220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>
              <a:stCxn id="48" idx="3"/>
              <a:endCxn id="46" idx="1"/>
            </p:cNvCxnSpPr>
            <p:nvPr/>
          </p:nvCxnSpPr>
          <p:spPr>
            <a:xfrm>
              <a:off x="5008405" y="3590604"/>
              <a:ext cx="376017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5868144" y="3590528"/>
              <a:ext cx="936104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10" descr="C:\Users\shk\Desktop\그림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065" y="3183202"/>
              <a:ext cx="1001899" cy="73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6751290" y="3401933"/>
              <a:ext cx="87129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n-ea"/>
                </a:rPr>
                <a:t>KOREN</a:t>
              </a:r>
              <a:endParaRPr lang="en-US" altLang="ko-KR" sz="1200" b="1" dirty="0">
                <a:latin typeface="+mn-ea"/>
              </a:endParaRPr>
            </a:p>
          </p:txBody>
        </p:sp>
        <p:pic>
          <p:nvPicPr>
            <p:cNvPr id="30" name="Picture 4" descr="D:\희경\자료\템플릿&amp;아이콘\12065572121317625675no_hope_Wireless_access_point_svg_me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804" y="4018137"/>
              <a:ext cx="548648" cy="59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D:\희경\자료\템플릿&amp;아이콘\12065572121317625675no_hope_Wireless_access_point_svg_me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246" y="3364207"/>
              <a:ext cx="548648" cy="59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그룹 31"/>
            <p:cNvGrpSpPr/>
            <p:nvPr/>
          </p:nvGrpSpPr>
          <p:grpSpPr>
            <a:xfrm>
              <a:off x="4391171" y="3224981"/>
              <a:ext cx="654618" cy="731245"/>
              <a:chOff x="4353071" y="3766612"/>
              <a:chExt cx="654618" cy="731245"/>
            </a:xfrm>
          </p:grpSpPr>
          <p:pic>
            <p:nvPicPr>
              <p:cNvPr id="48" name="Picture 9" descr="C:\Users\wslee\Desktop\26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3405" y="3766612"/>
                <a:ext cx="596900" cy="73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직사각형 48"/>
              <p:cNvSpPr/>
              <p:nvPr/>
            </p:nvSpPr>
            <p:spPr>
              <a:xfrm>
                <a:off x="4353071" y="4001429"/>
                <a:ext cx="65461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S-G/W</a:t>
                </a:r>
                <a:endParaRPr lang="en-US" altLang="ko-KR" sz="1100" b="1" dirty="0">
                  <a:latin typeface="+mn-ea"/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5364088" y="3224981"/>
              <a:ext cx="654618" cy="731245"/>
              <a:chOff x="4353071" y="3766612"/>
              <a:chExt cx="654618" cy="731245"/>
            </a:xfrm>
          </p:grpSpPr>
          <p:pic>
            <p:nvPicPr>
              <p:cNvPr id="46" name="Picture 9" descr="C:\Users\wslee\Desktop\26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3405" y="3766612"/>
                <a:ext cx="596900" cy="73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직사각형 46"/>
              <p:cNvSpPr/>
              <p:nvPr/>
            </p:nvSpPr>
            <p:spPr>
              <a:xfrm>
                <a:off x="4353071" y="4001429"/>
                <a:ext cx="65461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P-G/W</a:t>
                </a:r>
                <a:endParaRPr lang="en-US" altLang="ko-KR" sz="1100" b="1" dirty="0">
                  <a:latin typeface="+mn-ea"/>
                </a:endParaRPr>
              </a:p>
            </p:txBody>
          </p:sp>
        </p:grpSp>
        <p:cxnSp>
          <p:nvCxnSpPr>
            <p:cNvPr id="34" name="직선 연결선 33"/>
            <p:cNvCxnSpPr/>
            <p:nvPr/>
          </p:nvCxnSpPr>
          <p:spPr>
            <a:xfrm>
              <a:off x="4957006" y="4782708"/>
              <a:ext cx="2207282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/>
            <p:cNvGrpSpPr/>
            <p:nvPr/>
          </p:nvGrpSpPr>
          <p:grpSpPr>
            <a:xfrm>
              <a:off x="6300192" y="4402131"/>
              <a:ext cx="654618" cy="731245"/>
              <a:chOff x="4353071" y="3766612"/>
              <a:chExt cx="654618" cy="731245"/>
            </a:xfrm>
          </p:grpSpPr>
          <p:pic>
            <p:nvPicPr>
              <p:cNvPr id="44" name="Picture 9" descr="C:\Users\wslee\Desktop\26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3405" y="3766612"/>
                <a:ext cx="596900" cy="73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직사각형 44"/>
              <p:cNvSpPr/>
              <p:nvPr/>
            </p:nvSpPr>
            <p:spPr>
              <a:xfrm>
                <a:off x="4353071" y="4001429"/>
                <a:ext cx="65461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HSS</a:t>
                </a:r>
                <a:endParaRPr lang="en-US" altLang="ko-KR" sz="1100" b="1" dirty="0">
                  <a:latin typeface="+mn-ea"/>
                </a:endParaRPr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7049730" y="4402131"/>
              <a:ext cx="654618" cy="731245"/>
              <a:chOff x="4353071" y="3766612"/>
              <a:chExt cx="654618" cy="731245"/>
            </a:xfrm>
          </p:grpSpPr>
          <p:pic>
            <p:nvPicPr>
              <p:cNvPr id="42" name="Picture 9" descr="C:\Users\wslee\Desktop\26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3405" y="3766612"/>
                <a:ext cx="596900" cy="73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직사각형 42"/>
              <p:cNvSpPr/>
              <p:nvPr/>
            </p:nvSpPr>
            <p:spPr>
              <a:xfrm>
                <a:off x="4353071" y="4001429"/>
                <a:ext cx="65461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 err="1" smtClean="0">
                    <a:latin typeface="+mn-ea"/>
                  </a:rPr>
                  <a:t>AuC</a:t>
                </a:r>
                <a:endParaRPr lang="en-US" altLang="ko-KR" sz="1100" b="1" dirty="0">
                  <a:latin typeface="+mn-ea"/>
                </a:endParaRPr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4457099" y="4402131"/>
              <a:ext cx="654618" cy="731245"/>
              <a:chOff x="4353071" y="3766612"/>
              <a:chExt cx="654618" cy="731245"/>
            </a:xfrm>
          </p:grpSpPr>
          <p:pic>
            <p:nvPicPr>
              <p:cNvPr id="40" name="Picture 9" descr="C:\Users\wslee\Desktop\26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3405" y="3766612"/>
                <a:ext cx="596900" cy="73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직사각형 40"/>
              <p:cNvSpPr/>
              <p:nvPr/>
            </p:nvSpPr>
            <p:spPr>
              <a:xfrm>
                <a:off x="4353071" y="4001429"/>
                <a:ext cx="65461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MME</a:t>
                </a:r>
                <a:endParaRPr lang="en-US" altLang="ko-KR" sz="1100" b="1" dirty="0">
                  <a:latin typeface="+mn-ea"/>
                </a:endParaRP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1648247" y="2914377"/>
              <a:ext cx="12756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n-ea"/>
                </a:rPr>
                <a:t>Access </a:t>
              </a:r>
              <a:r>
                <a:rPr lang="en-US" altLang="ko-KR" sz="1200" b="1" dirty="0" err="1" smtClean="0">
                  <a:latin typeface="+mn-ea"/>
                </a:rPr>
                <a:t>testbed</a:t>
              </a:r>
              <a:endParaRPr lang="en-US" altLang="ko-KR" sz="1200" b="1" dirty="0">
                <a:latin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501500" y="2914377"/>
              <a:ext cx="14032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n-ea"/>
                </a:rPr>
                <a:t>Core test infra[EPC]</a:t>
              </a:r>
              <a:endParaRPr lang="en-US" altLang="ko-KR" sz="12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4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내용 개체 틀 2"/>
          <p:cNvSpPr txBox="1">
            <a:spLocks/>
          </p:cNvSpPr>
          <p:nvPr/>
        </p:nvSpPr>
        <p:spPr>
          <a:xfrm>
            <a:off x="457200" y="908720"/>
            <a:ext cx="8229600" cy="511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Test &amp; verification Center for next generation network </a:t>
            </a:r>
            <a:endParaRPr lang="en-US" altLang="ko-KR" sz="18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Deploy environment testing &amp; verifying research output for advancement of R&amp;D projects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Locate test environment in KOREN based environment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Co-work with R&amp;D Projects partners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Support test of commercial equipment </a:t>
            </a:r>
          </a:p>
          <a:p>
            <a:pPr lvl="1" algn="l"/>
            <a:r>
              <a:rPr lang="en-US" altLang="ko-KR" sz="1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- Issue test result report.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 algn="l"/>
            <a:r>
              <a:rPr lang="en-US" altLang="ko-KR" sz="1400" i="1" dirty="0" smtClean="0">
                <a:solidFill>
                  <a:schemeClr val="tx1"/>
                </a:solidFill>
                <a:latin typeface="Gill Sans MT" pitchFamily="34" charset="0"/>
              </a:rPr>
              <a:t>    </a:t>
            </a:r>
            <a:endParaRPr lang="en-US" altLang="ko-KR" sz="8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Activities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Make test procedure for each candidate project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Share test equipment with research community(industry, university, and research institutes) </a:t>
            </a:r>
          </a:p>
          <a:p>
            <a:pPr marL="742950" lvl="1" indent="-285750" algn="l">
              <a:buFont typeface="Wingdings" pitchFamily="2" charset="2"/>
              <a:buChar char="§"/>
            </a:pPr>
            <a:endParaRPr lang="en-US" altLang="ko-KR" sz="14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/>
          <a:lstStyle/>
          <a:p>
            <a:pPr algn="l"/>
            <a:r>
              <a:rPr lang="en-US" altLang="ko-KR" dirty="0"/>
              <a:t> </a:t>
            </a:r>
            <a:r>
              <a:rPr lang="en-US" altLang="ko-KR" dirty="0" smtClean="0"/>
              <a:t>Verify R&amp;D results</a:t>
            </a:r>
            <a:endParaRPr lang="ko-KR" altLang="en-US" sz="3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7144014" y="1988840"/>
            <a:ext cx="1347192" cy="2067861"/>
            <a:chOff x="6605587" y="2346994"/>
            <a:chExt cx="2861815" cy="4034334"/>
          </a:xfrm>
        </p:grpSpPr>
        <p:sp>
          <p:nvSpPr>
            <p:cNvPr id="11" name="AutoShape 28"/>
            <p:cNvSpPr>
              <a:spLocks noChangeArrowheads="1"/>
            </p:cNvSpPr>
            <p:nvPr/>
          </p:nvSpPr>
          <p:spPr bwMode="auto">
            <a:xfrm>
              <a:off x="6605587" y="2346995"/>
              <a:ext cx="2861815" cy="4034333"/>
            </a:xfrm>
            <a:prstGeom prst="roundRect">
              <a:avLst>
                <a:gd name="adj" fmla="val 3023"/>
              </a:avLst>
            </a:prstGeom>
            <a:solidFill>
              <a:srgbClr val="CCFFFF">
                <a:alpha val="79999"/>
              </a:srgbClr>
            </a:solidFill>
            <a:ln w="4445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>
              <a:prstShdw prst="shdw17" dist="17961" dir="13500000">
                <a:srgbClr val="4886CA"/>
              </a:prstShdw>
            </a:effectLst>
          </p:spPr>
          <p:txBody>
            <a:bodyPr/>
            <a:lstStyle/>
            <a:p>
              <a:pPr marL="266700" indent="-266700">
                <a:lnSpc>
                  <a:spcPct val="150000"/>
                </a:lnSpc>
                <a:spcBef>
                  <a:spcPct val="10000"/>
                </a:spcBef>
                <a:buClr>
                  <a:srgbClr val="FFC000"/>
                </a:buClr>
              </a:pPr>
              <a:endParaRPr lang="en-US" altLang="ko-KR" sz="200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54" y="4364161"/>
              <a:ext cx="2826047" cy="2017167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845" y="2346994"/>
              <a:ext cx="2836556" cy="2127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0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내용 개체 틀 2"/>
          <p:cNvSpPr txBox="1">
            <a:spLocks/>
          </p:cNvSpPr>
          <p:nvPr/>
        </p:nvSpPr>
        <p:spPr>
          <a:xfrm>
            <a:off x="457200" y="908720"/>
            <a:ext cx="8229600" cy="511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M2M </a:t>
            </a:r>
            <a:r>
              <a:rPr lang="en-US" altLang="ko-K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testbed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Deploy M2M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testbed</a:t>
            </a:r>
            <a:r>
              <a:rPr lang="en-US" altLang="ko-KR" sz="1800" dirty="0" smtClean="0">
                <a:solidFill>
                  <a:schemeClr val="tx1"/>
                </a:solidFill>
              </a:rPr>
              <a:t> for pilot service (co-work with KCA)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Provide testing and developing toolkit and service platform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Connect with KOREN to M2M support center for testing</a:t>
            </a:r>
          </a:p>
          <a:p>
            <a:pPr marL="800100" lvl="2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Cloud environment</a:t>
            </a:r>
            <a:endParaRPr lang="en-US" altLang="ko-KR" sz="24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Providing virtual resources to researchers(individual,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univ.</a:t>
            </a:r>
            <a:r>
              <a:rPr lang="en-US" altLang="ko-KR" sz="1800" dirty="0" smtClean="0">
                <a:solidFill>
                  <a:schemeClr val="tx1"/>
                </a:solidFill>
              </a:rPr>
              <a:t> , industry) 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About 100 computing nodes would connect to KOREN this year and would provide cloud infrastructure and virtual resources</a:t>
            </a:r>
          </a:p>
          <a:p>
            <a:pPr marL="742950" lvl="1" indent="-285750" algn="l">
              <a:buFont typeface="Wingdings" pitchFamily="2" charset="2"/>
              <a:buChar char="§"/>
            </a:pP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BigData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analysis platform </a:t>
            </a:r>
            <a:endParaRPr lang="en-US" altLang="ko-KR" sz="24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Providing resources which could make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Bigdata</a:t>
            </a:r>
            <a:r>
              <a:rPr lang="en-US" altLang="ko-KR" sz="1800" dirty="0" smtClean="0">
                <a:solidFill>
                  <a:schemeClr val="tx1"/>
                </a:solidFill>
              </a:rPr>
              <a:t> related technology and service based on public data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KOREN provide connectivity to someone or company which want to access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Bigdata</a:t>
            </a:r>
            <a:r>
              <a:rPr lang="en-US" altLang="ko-KR" sz="1800" dirty="0" smtClean="0">
                <a:solidFill>
                  <a:schemeClr val="tx1"/>
                </a:solidFill>
              </a:rPr>
              <a:t> facility.  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062" y="-27384"/>
            <a:ext cx="9132937" cy="764704"/>
          </a:xfrm>
        </p:spPr>
        <p:txBody>
          <a:bodyPr/>
          <a:lstStyle/>
          <a:p>
            <a:pPr algn="l"/>
            <a:r>
              <a:rPr lang="en-US" altLang="ko-KR" dirty="0" smtClean="0"/>
              <a:t> Other </a:t>
            </a:r>
            <a:r>
              <a:rPr lang="en-US" altLang="ko-KR" dirty="0" err="1" smtClean="0"/>
              <a:t>Testbeds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892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내용 개체 틀 2"/>
          <p:cNvSpPr txBox="1">
            <a:spLocks/>
          </p:cNvSpPr>
          <p:nvPr/>
        </p:nvSpPr>
        <p:spPr>
          <a:xfrm>
            <a:off x="457200" y="908720"/>
            <a:ext cx="8229600" cy="511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Research collaboration of practical experiment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Expansion and Improvement of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Openflow</a:t>
            </a:r>
            <a:r>
              <a:rPr lang="en-US" altLang="ko-KR" sz="1800" dirty="0" smtClean="0">
                <a:solidFill>
                  <a:schemeClr val="tx1"/>
                </a:solidFill>
              </a:rPr>
              <a:t> based SDN experimental infrastructure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Open Contents transmission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testbed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Open mobile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testbed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</a:p>
          <a:p>
            <a:pPr marL="457200" lvl="2" algn="l"/>
            <a:r>
              <a:rPr lang="en-US" altLang="ko-KR" sz="1000" dirty="0">
                <a:solidFill>
                  <a:schemeClr val="tx1"/>
                </a:solidFill>
              </a:rPr>
              <a:t/>
            </a:r>
            <a:br>
              <a:rPr lang="en-US" altLang="ko-KR" sz="1000" dirty="0">
                <a:solidFill>
                  <a:schemeClr val="tx1"/>
                </a:solidFill>
              </a:rPr>
            </a:b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P</a:t>
            </a: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ractical experiment of prototype product </a:t>
            </a:r>
            <a:endParaRPr lang="en-US" altLang="ko-KR" sz="22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err="1">
                <a:solidFill>
                  <a:schemeClr val="tx1"/>
                </a:solidFill>
              </a:rPr>
              <a:t>Realtime</a:t>
            </a:r>
            <a:r>
              <a:rPr lang="en-US" altLang="ko-KR" sz="1800" dirty="0">
                <a:solidFill>
                  <a:schemeClr val="tx1"/>
                </a:solidFill>
              </a:rPr>
              <a:t> traffic centralized control technology </a:t>
            </a:r>
            <a:r>
              <a:rPr lang="en-US" altLang="ko-KR" sz="1000" dirty="0">
                <a:solidFill>
                  <a:schemeClr val="tx1"/>
                </a:solidFill>
              </a:rPr>
              <a:t/>
            </a:r>
            <a:br>
              <a:rPr lang="en-US" altLang="ko-KR" sz="1000" dirty="0">
                <a:solidFill>
                  <a:schemeClr val="tx1"/>
                </a:solidFill>
              </a:rPr>
            </a:br>
            <a:endParaRPr lang="en-US" altLang="ko-KR" sz="1000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Cloud designated Switch technology    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062" y="-27384"/>
            <a:ext cx="9132937" cy="764704"/>
          </a:xfrm>
        </p:spPr>
        <p:txBody>
          <a:bodyPr/>
          <a:lstStyle/>
          <a:p>
            <a:pPr algn="l"/>
            <a:r>
              <a:rPr lang="en-US" altLang="ko-KR" dirty="0" smtClean="0"/>
              <a:t> Projects awarded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673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88" descr="그림1"/>
          <p:cNvPicPr>
            <a:picLocks noChangeAspect="1" noChangeArrowheads="1"/>
          </p:cNvPicPr>
          <p:nvPr/>
        </p:nvPicPr>
        <p:blipFill>
          <a:blip r:embed="rId3" cstate="print"/>
          <a:srcRect t="80188"/>
          <a:stretch>
            <a:fillRect/>
          </a:stretch>
        </p:blipFill>
        <p:spPr bwMode="auto">
          <a:xfrm>
            <a:off x="0" y="593809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##Mydocument\My Documents\My Pictures\LOGOs\new-NIA\SIGNATURE\영문_상하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25"/>
            <a:ext cx="1080120" cy="5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@대외행사\110930-APII workshop\발표자료\참고\KOREN_투명배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43635"/>
            <a:ext cx="1575175" cy="3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062" y="1"/>
            <a:ext cx="9132937" cy="764704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dirty="0" smtClean="0"/>
              <a:t> </a:t>
            </a:r>
            <a:r>
              <a:rPr lang="en-US" altLang="ko-KR" dirty="0" smtClean="0"/>
              <a:t>SDN/</a:t>
            </a:r>
            <a:r>
              <a:rPr lang="en-US" altLang="ko-KR" dirty="0" err="1" smtClean="0"/>
              <a:t>Openflow</a:t>
            </a:r>
            <a:r>
              <a:rPr lang="en-US" altLang="ko-KR" dirty="0" smtClean="0"/>
              <a:t> R&amp;D</a:t>
            </a:r>
            <a:endParaRPr lang="ko-KR" altLang="en-US" dirty="0"/>
          </a:p>
        </p:txBody>
      </p:sp>
      <p:sp>
        <p:nvSpPr>
          <p:cNvPr id="132" name="내용 개체 틀 2"/>
          <p:cNvSpPr txBox="1">
            <a:spLocks/>
          </p:cNvSpPr>
          <p:nvPr/>
        </p:nvSpPr>
        <p:spPr>
          <a:xfrm>
            <a:off x="457200" y="836712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OF@TEIN 2013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OF-based SDN Testing Infrastructure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Existing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SmartX</a:t>
            </a:r>
            <a:r>
              <a:rPr lang="en-US" altLang="ko-KR" sz="1800" dirty="0" smtClean="0">
                <a:solidFill>
                  <a:schemeClr val="tx1"/>
                </a:solidFill>
              </a:rPr>
              <a:t> Rack(Type A/B) expansion and operation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New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SmartX</a:t>
            </a:r>
            <a:r>
              <a:rPr lang="en-US" altLang="ko-KR" sz="1800" dirty="0" smtClean="0">
                <a:solidFill>
                  <a:schemeClr val="tx1"/>
                </a:solidFill>
              </a:rPr>
              <a:t> Rack(Type C) Design and Prototyping </a:t>
            </a:r>
          </a:p>
          <a:p>
            <a:pPr marL="800100" lvl="2" indent="-342900" algn="l"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tx1"/>
                </a:solidFill>
              </a:rPr>
              <a:t>OF@TEIN SDN service Experiments &amp; cooperation with partners </a:t>
            </a:r>
          </a:p>
          <a:p>
            <a:pPr marL="800100" lvl="2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0"/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itchFamily="2" charset="2"/>
              <a:buChar char="§"/>
            </a:pPr>
            <a:endParaRPr lang="en-US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295714" cy="39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2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897</Words>
  <Application>Microsoft Macintosh PowerPoint</Application>
  <PresentationFormat>On-screen Show (4:3)</PresentationFormat>
  <Paragraphs>187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테마</vt:lpstr>
      <vt:lpstr>PowerPoint Presentation</vt:lpstr>
      <vt:lpstr> KOREN Update in 2013</vt:lpstr>
      <vt:lpstr> Backbone  </vt:lpstr>
      <vt:lpstr> FI Testbed in KOREN</vt:lpstr>
      <vt:lpstr> KOREN Update in 2013</vt:lpstr>
      <vt:lpstr> Verify R&amp;D results</vt:lpstr>
      <vt:lpstr> Other Testbeds</vt:lpstr>
      <vt:lpstr> Projects awarded</vt:lpstr>
      <vt:lpstr> SDN/Openflow R&amp;D</vt:lpstr>
      <vt:lpstr> Open Web IPTV </vt:lpstr>
      <vt:lpstr>Realtime traffic control</vt:lpstr>
      <vt:lpstr> Plans</vt:lpstr>
      <vt:lpstr>PowerPoint Presentation</vt:lpstr>
    </vt:vector>
  </TitlesOfParts>
  <Company>장영완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장영완</dc:creator>
  <cp:lastModifiedBy>j p</cp:lastModifiedBy>
  <cp:revision>660</cp:revision>
  <dcterms:created xsi:type="dcterms:W3CDTF">2010-03-01T03:45:35Z</dcterms:created>
  <dcterms:modified xsi:type="dcterms:W3CDTF">2013-11-27T10:43:39Z</dcterms:modified>
</cp:coreProperties>
</file>